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4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3151E-8DF2-4E94-95A1-33AD0E7DC06A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6DD03-8D8F-4AF8-BD5E-A5E52AC3F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662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6DD03-8D8F-4AF8-BD5E-A5E52AC3FA4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82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836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688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61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65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241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309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245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950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85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146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053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F779B-BE64-4F85-A3FC-534F681EDBC5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A94F9-F0A0-4912-AA8D-DDFA7500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15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6.xml"/><Relationship Id="rId7" Type="http://schemas.openxmlformats.org/officeDocument/2006/relationships/slide" Target="slide3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10" Type="http://schemas.openxmlformats.org/officeDocument/2006/relationships/slide" Target="slide34.xml"/><Relationship Id="rId4" Type="http://schemas.openxmlformats.org/officeDocument/2006/relationships/slide" Target="slide27.xml"/><Relationship Id="rId9" Type="http://schemas.openxmlformats.org/officeDocument/2006/relationships/slide" Target="slide3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3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6.xml"/><Relationship Id="rId5" Type="http://schemas.openxmlformats.org/officeDocument/2006/relationships/slide" Target="slide7.xml"/><Relationship Id="rId10" Type="http://schemas.openxmlformats.org/officeDocument/2006/relationships/slide" Target="slide13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5200" y="1676400"/>
            <a:ext cx="9880600" cy="19939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b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составлению библиографического описания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176838"/>
            <a:ext cx="9144000" cy="500062"/>
          </a:xfrm>
        </p:spPr>
        <p:txBody>
          <a:bodyPr/>
          <a:lstStyle/>
          <a:p>
            <a:r>
              <a:rPr lang="ru-RU" dirty="0" smtClean="0"/>
              <a:t>ГОСТ 7.0.100-2018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01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167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Как сформулировать заголовок, содержащий имя автора?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200" y="1066800"/>
            <a:ext cx="10769600" cy="53848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 форме заголовок, содержащий имя автора, представляет собой (на усмотрение составителя библиографического описания):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фамилию с инициалами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фамилию с полным именем и отчеством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 приводится на первом месте и, как правило, отделяется от имени или инициалов запятой. Примеры: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Ковалева, Анна Николаевна.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Рубенс, Питер Пауль.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Иванов, А. И.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следующего за ним библиографического описания заголовок отделяется: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точкой и пробелом или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абзацем, т.е. заголовок приводится отдельной строкой (такой вариант не подходит при составлении списка литературы)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Петров, Петр Петрович. Основное заглавие / сведения об ответственности. – Сведения об издании. – Город : Издательство, год. – 000 с. – (Заглавие серии, ISSN 0000-0000 ;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000). – ISBN 978-0-00-000000-0.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Петров, Петр Петрович.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Основное заглавие / сведения об ответственности. – Сведения об издании. – Город : Издательство, год. – 000 с. – (Заглавие серии, ISSN 0000-0000 ;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000). – ISBN 978-0-00-000000-0.</a:t>
            </a:r>
          </a:p>
          <a:p>
            <a:pPr marL="0" indent="0" algn="just">
              <a:buNone/>
            </a:pPr>
            <a:endParaRPr lang="ru-RU" sz="19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686253"/>
              </p:ext>
            </p:extLst>
          </p:nvPr>
        </p:nvGraphicFramePr>
        <p:xfrm>
          <a:off x="10883900" y="62484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2777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47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96600" cy="663575"/>
          </a:xfrm>
        </p:spPr>
        <p:txBody>
          <a:bodyPr/>
          <a:lstStyle/>
          <a:p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Сколько авторов, редакторов и организаций следует указывать в «Сведениях об ответственности»?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193800"/>
            <a:ext cx="11201400" cy="51181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элементе «Сведения об ответственности» приводится информация о лицах и организациях, участвовавших в создании документа.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применяются следующие знаки предписанной пунктуации: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первым сведениям об ответственности предшествует предписанный знак «косая черта»; 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последующие группы сведений отделяют друг от друга предписанным знаком «точка с запятой»;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однородные сведения внутри группы отделяют друг от друга знаком «запятая».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приведения данных в этом элементе различна: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Если есть автор или несколько авторов, то сведения об ответственности приводятся в следующем порядке: имена авторов; сведения об остальных лицах; сведения об организациях.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Если авторов нет, в качестве первых сведений об ответственности приводят сведения об организациях, от имени или при участии которых опубликовано произведение, затем имена других лиц (составителей, редакторов, ответственных за выпуск и др.)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 отсутствии сведений об авторах и организациях, в качестве первых сведений об ответственности приводят имена других лиц, указанных в предписанном источнике информации (составителей, редакторов, ответственных за выпуск и др.)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Часто встречаются случаи, когда авторов, прочих лиц и организаций несколько. В таком случае количество приводимых сведений об ответственности определяет составитель библиографии.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описании могут быть приведены сведения обо всех лицах и/или организациях, указанных в источнике информации.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Допускается сокращать количество приводимых сведений.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914526"/>
              </p:ext>
            </p:extLst>
          </p:nvPr>
        </p:nvGraphicFramePr>
        <p:xfrm>
          <a:off x="10883900" y="62484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2777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69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0" y="403225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количество лиц и организаций сокращается, то следует руководствоваться следующими правилами, предписываемыми ГОСТом: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Приводятся имена всех авторов, если их число не больше четырех.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наличии информации о пяти и более авторах приводят имена первых трех и в квадратных скобках сокращение «[и др.]».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Приводится наименование одной или двух организаций.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информации о трех и более организациях приводят наименование первой и в квадратных скобках сокращение «[и др.]».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Приводятся имена одного или двух других лиц каждой категории, кроме авторов, выполняющих одну и ту же функцию.  При наличии информации о трех и более лицах приводят имя первого лица каждой категории и в квадратных скобках сокращение «[и др.]»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приведения количества лиц и организаций в Сведениях об ответственности, заключенные в новом ГОСТе, значительно отличаются от аналогичных правил предыдущего ГОСТа.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977242"/>
              </p:ext>
            </p:extLst>
          </p:nvPr>
        </p:nvGraphicFramePr>
        <p:xfrm>
          <a:off x="2006600" y="4516966"/>
          <a:ext cx="8597901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967"/>
                <a:gridCol w="2865967"/>
                <a:gridCol w="2865967"/>
              </a:tblGrid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новому ГОСТу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старому ГОСТу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книги 4 автора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И. И. Иванов, П. П. Петров, С. С. Сидоров, Г. Г. Григорьев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И. И. Иванов [и др.]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 книги 5 авторов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И. И. Иванов, П. П. Петров, С. С. Сидоров [и др.]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И. И. Иванов [и др.]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 книги 3 редактора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ред. И. И. Иванов [и др.]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ред.: И. И. Иванов, П. П. Петров, С. С. Сидоров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091999"/>
              </p:ext>
            </p:extLst>
          </p:nvPr>
        </p:nvGraphicFramePr>
        <p:xfrm>
          <a:off x="10883900" y="62484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2777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579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300" y="123825"/>
            <a:ext cx="10947400" cy="600075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Что делать, если на титульном листе указано несколько издательств, а года издания нет вообще?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300" y="812800"/>
            <a:ext cx="10515600" cy="5943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Сведения о месте издания, издательстве и годе издания являются обязательными при составлении библиографического описания.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ростейший вариант приведения этих данных в библиографическом описании можно представить в следующей схеме: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 – Город : Издательство, год. –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встречаются издания, на которых указаны сразу несколько издательств, или одно издательство находится сразу в нескольких городах, или какие-то сведения не указаны вовсе. В этих случаях ГОСТ предписывает ряд правил.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Начинаем с названия города. (Приводится целиком, без сокращений). Если городов на издании указано несколько, можно :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привести только первый с сокращением [и др.]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привести названия второго и последующих городов, отделяя их при этом друг от друга знаками пробел, точка с запятой, пробел.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Новгород [и др.]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Москва ; Санкт-Петербург ; Владивосток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город не указан, можно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привести в квадратных скобках название страны (например: [Россия])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выяснить в посторонних источниках, в каком городе находится издательство, и привести название города в квадратных скобках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привести сокращение [Б. м.] (без места) или [S. l.].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94801"/>
              </p:ext>
            </p:extLst>
          </p:nvPr>
        </p:nvGraphicFramePr>
        <p:xfrm>
          <a:off x="10744200" y="6270625"/>
          <a:ext cx="1041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1400"/>
              </a:tblGrid>
              <a:tr h="3666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42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0" y="88900"/>
            <a:ext cx="10515600" cy="57705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После города/городов через знаки пробел, двоеточие, пробел приводится название издательства. Основные рекомендации: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слово «издательство» или «издательский дом» могут быть опущены;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наименование издательства приводится без кавычек;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слово «издательство» сохраняется в том случае, если оно входит в наименование (например, Издательство Московского  университета).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десь допустимы сокращения слов и даже использование аббревиатурных сокращений, особенно, если название издающей организации уже было приведено в данном библиографическом описании в полной форме, например, в сведениях об ответственности (например, … / Московский государственный университет. – Москва : Изд-во МГУ, ….).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издательств несколько: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можно привести только первое с сокращением [и др.]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можно перечислить и последующие, отделяя их при этом друг от друга знаками пробел, двоеточие, пробел.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последующие издательства находятся в другом городе, то сведения об этом могут быть приведены как в следующем примере (группы «Город : Издательство» приводятся через знаки пробел, точка с запятой, пробел).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Москва : Азбука ; Ростов-на-Дону :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Геодом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название издательства не указано, то после названия города и знаков пробел, двоеточие, пробел приводят сокращение в квадратных скобках «[б. и.]» (без издателя) или его эквивалент на латинском языке «[s. n.]».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Москва : [б. и.],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 – [Б. м. : б. и.],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издателе могут быть опущены в описании газет, журналов, сайтов. Сокращение «[б. и.]» или его эквивалент в этих случаях не приводят.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822284"/>
              </p:ext>
            </p:extLst>
          </p:nvPr>
        </p:nvGraphicFramePr>
        <p:xfrm>
          <a:off x="10883900" y="62484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2777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455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600" y="123825"/>
            <a:ext cx="10858500" cy="53498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Далее следует указание года публикации. Год обозначается арабскими цифрами (даже если на издании указан римскими цифрами или как-то еще). От названия издательства год отделяется знаками запятая, пробел.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Если в предписанном источнике информации не указаны даты, связанные с публикацией ресурса, то приводят предполагаемую дату издания в квадратных скобках и с соответствующими пояснениями. Обозначение «[б. г.]» (без года) не приводят.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[1939?]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[1891 или 1892]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[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1917]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[между 1922 и 1928]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[199-?]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издательство, два города . – Москва ; Санкт-Петербург : Азбука, 2010.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издательство и пять городов . – Москва [и др.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Азбука, 2015. ИЛИ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Москва; Иркутск; Красноярск ; Новосибирск ; Челябинск: Азбука, 2015.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издательства в одном городе . – Санкт-Петербург : Лань : Клио, 2009.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издательства в разных городах . – Москва : Азбука ; Санкт-Петербург : Лань, 2015.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книге указаны только город и год . – Рязань : [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.], 2012.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Указано только название изд-ва, нет ни города, ни года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[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.] :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Экопринт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[199-?]. ИЛИ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[Нижний Новгород] :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Экопринт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[после 1990].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Вообще нет никаких выходных данных . – [Б. м. : б. и.,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1995]. ИЛИ   . - [Россия : б. и.,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1995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677206"/>
              </p:ext>
            </p:extLst>
          </p:nvPr>
        </p:nvGraphicFramePr>
        <p:xfrm>
          <a:off x="10655300" y="6256866"/>
          <a:ext cx="1193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3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4100" y="149225"/>
            <a:ext cx="10515600" cy="57467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«Текст : непосредственный» что это?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500" y="723900"/>
            <a:ext cx="11252200" cy="556577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Это новый элемент библиографического описания «Область вида содержания и средства доступа», он является нововведением действующего ГОСТа, раньше этой области не было. Она заменяет существовавший ранее элемент области заглавия «Общее обозначение материала» ([Текст], [Ноты], [Электронный ресурс] и т.п. после основного заглавия, который теперь не используется.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«Область вида содержания и средств доступа» располагается в самом конце библиографического описания. Область состоит из условно-обязательных и факультативных элементов, поэтому ее использование не является обязательным. В частности, ее применение не обязательно в списках литературы.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Область содержит сведения о природе информации, содержащейся в ресурсе, и средстве, обеспечивающем доступ к нему. Для обозначения каждого элемента области используют специальные термины. Они перечислены и подробно разъяснены в ГОСТе Р 7.0.100–2018 в разделе 5.10. 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элементом области является условно-обязательный (т.е. использующийся в случае необходимости) элемент «Вид содержания». Для его обозначения используются следующие термины: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Движение (это, например, записи движений танца, но не ресурсы, содержащие движущиеся изображения (видеозаписи)).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Звуки (это, например, аудиозаписи пения птиц, шумовых эффектов, но не распространяется на записи музыки и речи).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Изображение (это, например, гравюры, фотографии, карты, рельефные карты, видеозаписи, литографии. Изображение может быть неподвижным или движущимся, двух- или трехмерным).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Музыка (может быть записанной с помощью знаков (ноты), исполняемой либо записанной в аналоговом или цифровом форматах, т.е., например, нотные издания, музыкальные аудиозаписи и т.п.).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Предмет (это, например, скульптуры, модели, игры, монеты, картографические объекты, имеющие трехмерные характеристики: глобусы, модели рельефа и т.п.)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623474"/>
              </p:ext>
            </p:extLst>
          </p:nvPr>
        </p:nvGraphicFramePr>
        <p:xfrm>
          <a:off x="10883900" y="62484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2777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92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225424"/>
            <a:ext cx="11404600" cy="6226175"/>
          </a:xfrm>
        </p:spPr>
        <p:txBody>
          <a:bodyPr>
            <a:noAutofit/>
          </a:bodyPr>
          <a:lstStyle/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(это, например, книги, журналы, газеты (печатные, электронные, на микрофишах), а также рукописи, письма и др.) 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речь (это, например, аудиокниги, аудиозаписи радиопередач, устных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рассказов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п., записанных в аналоговом и цифровом форматах).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программа (это, например, компьютерные операционные системы, прикладное программное обеспечение и т. п.).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Далее следует факультативный элемент «Характеристика содержания», уточняющий Вид содержания с точки зрения природы информации, наличия или отсутствия движения, размерности и способа сенсорного восприятия. Характеристика содержания выражается тоже в регламентированных ГОСТом терминах. Приводятся в круглых скобках после термина, обозначающего Вид содержания, и грамматически согласуются с ним. Различаются следующие термины: 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точки зрения природы информации – знаковый, исполнительский, картографический;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точки зрения сенсорного восприятия – визуальный, вкусовой, обонятельный, слуховой, тактильный;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точки зрения наличия или отсутствия движения (для Вида содержания «Изображение») – движущееся и неподвижное;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точки зрения размерности (тоже для Вида содержания «Изображение») – двухмерное, трехмерное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Третий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 области – условно-обязательный элемент «Средство доступа», характеризующий возможности хранения, использования или передачи содержания ресурса. Здесь ГОСТ предлагает использовать следующие термины: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Аудио (содержание доступно с помощью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звукопроигрывающих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устройств);</a:t>
            </a:r>
          </a:p>
          <a:p>
            <a:pPr marL="0" lvl="0" indent="0" algn="just"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Видео (содержание доступно с помощью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видеопроигрывающих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устройств); </a:t>
            </a:r>
          </a:p>
          <a:p>
            <a:pPr marL="0" lvl="0" indent="0" algn="just"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Микроскопическое (содержание доступно с помощью микроскопа); </a:t>
            </a:r>
          </a:p>
          <a:p>
            <a:pPr marL="0" lvl="0" indent="0" algn="just"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Микроформа (содержание доступно с помощью устройств для чтения микрофильмов и микрофиш); </a:t>
            </a:r>
          </a:p>
          <a:p>
            <a:pPr algn="just">
              <a:buFontTx/>
              <a:buChar char="-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249789"/>
              </p:ext>
            </p:extLst>
          </p:nvPr>
        </p:nvGraphicFramePr>
        <p:xfrm>
          <a:off x="10744200" y="6222999"/>
          <a:ext cx="10922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2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23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292100"/>
            <a:ext cx="11379200" cy="58848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Непосредственное (содержание доступно без специализированного устройства, воспринимается непосредственно органами чувств человека);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Проекционное (содержание доступно с помощью проекционного оборудования);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Электронное (содержание доступно с помощью компьютера).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Соответствующий термин приводят после Вида содержания (или его характеристики) со строчной буквы, ему предшествует предписанный знак «двоеточие». Термины средства доступа приводят в грамматическом согласовании с терминами вида содержания и характеристики содержания.</a:t>
            </a:r>
          </a:p>
          <a:p>
            <a:pPr marL="0" indent="0" algn="just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589127"/>
              </p:ext>
            </p:extLst>
          </p:nvPr>
        </p:nvGraphicFramePr>
        <p:xfrm>
          <a:off x="927100" y="2916766"/>
          <a:ext cx="10439400" cy="333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6173"/>
                <a:gridCol w="5823227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Обычная книга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. – Текст : непосредственный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Электронная</a:t>
                      </a:r>
                      <a:r>
                        <a:rPr lang="ru-RU" baseline="0" dirty="0" smtClean="0"/>
                        <a:t> книга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. – Текст : электронный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Аудиокнига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. - Устная речь : аудио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Печатный художественный альбом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 Изображение. Текст (визуальные) : непосредственные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Интернет-сайт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. - Текст. Изображение (визуальные) : электронные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Фильм на </a:t>
                      </a:r>
                      <a:r>
                        <a:rPr lang="en-US" dirty="0" smtClean="0"/>
                        <a:t>DVD-</a:t>
                      </a:r>
                      <a:r>
                        <a:rPr lang="ru-RU" dirty="0" smtClean="0"/>
                        <a:t>диске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. - Изображение (движущееся ; двухмерное) : видео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Музыка на </a:t>
                      </a:r>
                      <a:r>
                        <a:rPr lang="en-US" dirty="0" smtClean="0"/>
                        <a:t>CD-</a:t>
                      </a:r>
                      <a:r>
                        <a:rPr lang="ru-RU" dirty="0" smtClean="0"/>
                        <a:t>диске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. - Музыка (исполнительская) : аудио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. - Музыка (знаковая) : непосредственная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7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111125"/>
            <a:ext cx="10515600" cy="39687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Пошаговая инструкция по составлению БО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4499384"/>
              </p:ext>
            </p:extLst>
          </p:nvPr>
        </p:nvGraphicFramePr>
        <p:xfrm>
          <a:off x="387350" y="508000"/>
          <a:ext cx="11341100" cy="610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273"/>
                <a:gridCol w="1766911"/>
                <a:gridCol w="2109335"/>
                <a:gridCol w="4621361"/>
                <a:gridCol w="22682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 БО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 пунктуации (перед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элементом)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Заголовок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Петров,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П. П.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заглавие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Точка,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пробел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заголовка ставим точку, пробел и приводим основное заглавие. Если заголовок не используется, то начинаем библиографическое описание прямо с заглавия. Заглавие формулируется точно так, как оно представлено на титульном листе - в той же форме, с теми же знаками препинания, с теми же сокращениями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Основное заглавие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Сведения, относящиеся к заглавию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Пробел, двоеточие, пробел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заглавия через двоеточие может следовать элемент «Сведения, относящиеся к заглавию», который является условно-обязательным и применяется в том случае, если надо пояснить, чем является описываемый документ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перевод с немецкого : учебное пособие 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сайт 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сборник статей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Сведения об ответственности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Пробел, косая черта, пробел. Между отдельными группами сведений – пробел, точка с запятой, пробел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Далее за косой чертой приводятся сведения об ответственности, в которых на первом месте стоит повторение имени автора, приведенное в заголовке. После имени автора через знак точка с запятой могут быть приведены имена редактора, переводчика, составителя и т.п., а также название научной организации, от лица которой издан документ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И. И. Морозов ; ред. П. П. Петров ; Институт истории РАН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053706"/>
              </p:ext>
            </p:extLst>
          </p:nvPr>
        </p:nvGraphicFramePr>
        <p:xfrm>
          <a:off x="10883900" y="62484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2777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50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9000" y="835025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Данные Рекомендации предназначены для того, чтобы ознакомить всех заинтересованных с общими принципами составления библиографического описания по ГОСТу Р 7.0.100–2018.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Рекомендации состоят из двух разделов – теоретического и практического. Первый раздел «Немного теории» позволит получить базовые знания и понять основные принципы составления библиографического описания.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Второй раздел «Библиографическое описание в примерах» представляет образцы библиографических описаний разных видов документов. Этот раздел предназначен для тех, кому нужно лишь однажды применить навык составления библиографического описания на практике, воспользоваться как образцом.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Часть 1. «Немного теории»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Часть 2. «Библиографическое описание в примерах»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0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2210962"/>
              </p:ext>
            </p:extLst>
          </p:nvPr>
        </p:nvGraphicFramePr>
        <p:xfrm>
          <a:off x="292100" y="29389"/>
          <a:ext cx="11442701" cy="6772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608"/>
                <a:gridCol w="2114412"/>
                <a:gridCol w="1976215"/>
                <a:gridCol w="4496926"/>
                <a:gridCol w="2288540"/>
              </a:tblGrid>
              <a:tr h="1752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22651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Сведения об издании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Точка, пробел, тире, пробел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области сведений об ответственности, ставим точку, пробел, тире, пробел и начинаем следующую область - «Сведения об издании». Она используется в том случае, если описываемый нами документ является переизданием. Порядковый номер записывают арабскими цифрами с добавлением окончания согласно правилам грамматики. В этом элементе используются сокращения слов.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- 2-е изд.,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испр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и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9484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Сведения о месте издания, издательстве и годе издания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Точка, пробел, тире, пробел. Между городом и издательство м – пробел, двоеточие, пробел. Перед годом издания – запятая, пробел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Переходим к сведениям о месте издания, издательстве и годе издания. От предыдущего элемента снова отделяемся знаками точка, пробел, тире, пробел. Сначала указываем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города (полностью, без сокращений). Далее через знаки пробел, двоеточие, пробел приводится название издательства.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Заканчивается область указанием года издания, который приводится после названия издательства через знаки запятая, пробел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– Москва : Азбука, 2015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9484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 физической характеристики (количеств о страниц и т.п.)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Точка, пробел, тире, пробел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страниц приводится теми же цифрами,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они обозначены в издании. После числа страниц ставится сокращение с. (страниц) Могут быть дополнительно указаны сведения о наличии иллюстраций, о продолжительности, об объеме электронного файла и т.п.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– 120 с., ил. 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– 1 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DVD-ROM (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 30 мин)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 – 1 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CD-R (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Мбит)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536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5432754"/>
              </p:ext>
            </p:extLst>
          </p:nvPr>
        </p:nvGraphicFramePr>
        <p:xfrm>
          <a:off x="279400" y="203697"/>
          <a:ext cx="11595099" cy="6468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179"/>
                <a:gridCol w="1974528"/>
                <a:gridCol w="1848494"/>
                <a:gridCol w="4780878"/>
                <a:gridCol w="2319020"/>
              </a:tblGrid>
              <a:tr h="21540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944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Сведения о серии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Точка, пробел, тире, пробел. Вся область заключается в круглые скобки. Перед ISSN – запятая, пробел. Перед номером выпуска - пробел, точка с запятой, пробел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Следующая область – «Сведения о серии» - используется только в том случае, если издание является частью серии. Вся «Область серии» заключается в круглые скобки. В самом распространенном случае в «Области серии» приводится только ее заглавие. Обязательным элементом области является ISSN (международный стандартный сериальный номер). Он обязательно приводится в том случае, если он у данной серии есть и указан в издании или известен из других источников. В этом случае он приводится сразу после заглавия через запятую, а уже после него – номер выпуска в серии через точку с запятой.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– (Заглавие серии, 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ISSN 0000-0000 ;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00) </a:t>
                      </a:r>
                    </a:p>
                    <a:p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– (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 христианства)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2774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Международный стандартный номер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Точка, пробел, тире, пробел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Следующая область библиографического описания является обязательной, если эти данные есть в издании (документе/ресурсе), а именно – ISBN (международный стандартный книжный номер). Если этот номер у издания есть, то после закрывающей скобки Области серии (если она есть) или после сведений о количестве страниц мы ставим знаки точка, пробел, тире, пробел и приводим ISBN, сохраняя перед номером аббревиатуру, обозначающую международный стандартный номер.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– ISBN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-0-19-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5679-1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74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4976738"/>
              </p:ext>
            </p:extLst>
          </p:nvPr>
        </p:nvGraphicFramePr>
        <p:xfrm>
          <a:off x="495300" y="238125"/>
          <a:ext cx="11176001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778000"/>
                <a:gridCol w="1879600"/>
                <a:gridCol w="4152900"/>
                <a:gridCol w="2908301"/>
              </a:tblGrid>
              <a:tr h="1809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 вида содержания и средства доступа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Точка, пробел, тире, пробел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«Область вида содержания и средства доступа». Ее использование не является обязательным при составлении краткого библиографического описания, при составлении списка литературы и т.п. О необходимости использования этой области принимает решение составитель библиографического описания.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– Текст : непосредственный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 – Текст : электронный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 – Устная речь : аудио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95299" y="3065840"/>
            <a:ext cx="1117600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краткого библиографического описания с заголовком: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Имя Отчество. Основное заглавие : сведения, относящиеся к заглавию / сведения об ответственности. – Сведения об издании. – Город : Издательство, год. – 000 с. – (Заглавие серии, ISSN 0000-0000 ;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000). – ISBN 978-0-00- 000000-0.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Капитанов,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П.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изобразительного искусства 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учебное пособие /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П.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сост. Н. С.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Библиотека Российской академии наук.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изд.,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 доп. - Санкт-Петербург : БАН,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2010.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415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- (История искусства XX века). – ISBN 978-5-336-00204-1.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719130"/>
              </p:ext>
            </p:extLst>
          </p:nvPr>
        </p:nvGraphicFramePr>
        <p:xfrm>
          <a:off x="10528300" y="6205161"/>
          <a:ext cx="1143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</a:tblGrid>
              <a:tr h="3539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43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434975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Чем отличаются библиографические описания многотомного и однотомного издания?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609600"/>
            <a:ext cx="11366500" cy="61341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Библиографическое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одного тома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многотомного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издания состоит из двух (или иногда более двух) частей, и поэтому называется многоуровневым.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части приводятся сведения, относящиеся ко всему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многотомнику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целом, а во второй части – сведения о конкретном томе, части, выпуске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часть отделяется от первой абзацем, т.е. записывается с новой строки.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многоуровневого описания составляется по той же схеме и правилам, что и описание однотомного издания.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справки можно воспользоваться разделом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«Пошаговая инструкция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Но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ряд особенностей.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сведениях, относящихся к заглавию, приводят данные о количестве частей, томов, выпусков и т.п.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 северных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морей России : в 3 томах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публикации, производства, распространения и т. д. приводят годы публикации первой и последней части, соединенные знаком «тире», или один год, если все части опубликованы в течение одного года. При составлении описания многочастного документа, издание которого еще не завершено, приводят год публикации первой части и тире после него с последующим пробелом в четыре печатных знака.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Ярославль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Луч, 2017–2018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 – Санкт-Петербург : Речь, 2018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Москва : Просвещение, 2017– 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403464"/>
              </p:ext>
            </p:extLst>
          </p:nvPr>
        </p:nvGraphicFramePr>
        <p:xfrm>
          <a:off x="10680700" y="61087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3285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586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88900"/>
            <a:ext cx="11582400" cy="66040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часть многоуровневого описания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указания номера части, тома, выпуска. Обозначение части приводят в форме, данной в ресурсе, с сокращением слов. Порядковый номер указывают арабскими цифрами.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 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17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Том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тома/выпуска есть свое отдельное заглавие, то оно приводится после номера тома через знаки пробел, двоеточие, пробел.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косой черты могут следовать Сведения об ответственности, относящиеся к данному тому (например, редактор или составитель именно этого тома).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знаки точка, пробел, тире, пробел приводится только год издания данного тома/выпуска (место издания и название издательства, уже указанные в первой сводной части, опускаются).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последующие сведения – о количестве страниц, серии, примечаниях, ISBN и др. – приводятся так же, как и при описании однотомного издания.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Пункт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6.2.2.3 ГОСТа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приведения сведений на втором (и последующих) уровнях многоуровневого библиографического описания в свернутой форме.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Вторая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описания в сокращенном виде может содержать только следующие элементы: номер тома, год издания, количество страниц, ISBN.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многоуровневое библиографическое описание отдельного тома многотомного издания можно представить в виде следующей схемы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 (если есть автор). Основное заглавие всех томов : в XX томах / сведения об ответственности. – Город : Издательство, год начала - год окончания. – (Серия (если есть)). – ISBN общий для всего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многотомника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(если есть).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 : Заглавие тома / сведения об ответственности (относящиеся к этому тому). – Год издания (этого тома). – XXX с. – ISBN.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135415"/>
              </p:ext>
            </p:extLst>
          </p:nvPr>
        </p:nvGraphicFramePr>
        <p:xfrm>
          <a:off x="9677400" y="6487160"/>
          <a:ext cx="19558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5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к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90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1000"/>
              </a:spcBef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Часть 2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Библиографическое описание в примерах</a:t>
            </a:r>
            <a: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Книга с автором или несколькими авторами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Книга без автора (сборник)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Стандарты, законодательные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материалы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Том многотомного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издания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Многотомное издание в целом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Статья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Сетевые электронные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ресурсы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Локальные электронные ресурсы – диск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5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1925"/>
            <a:ext cx="10515600" cy="523875"/>
          </a:xfrm>
        </p:spPr>
        <p:txBody>
          <a:bodyPr>
            <a:normAutofit/>
          </a:bodyPr>
          <a:lstStyle/>
          <a:p>
            <a:pPr marL="514350" lvl="0" indent="-514350">
              <a:spcBef>
                <a:spcPts val="1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Книга с автором или несколькими авторами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00" y="787400"/>
            <a:ext cx="11341100" cy="59055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или отсутствие у книги автора/авторов влияет на два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момента: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Приводится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имя автора вначале, перед заглавием.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Как формируются Сведения об ответственности (за косой чертой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с одним автором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(имя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автора выносится в начало перед заглавием и повторяется за косой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чертой)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Каменский,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П.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Труды по истории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изобразительного искусства: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критика /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П.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Каменский.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Санкт-Петербург : БАН, 2017. – 215 с. : ил. – ISBN 978-5-336- 00204-1.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или 3 автора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(имя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первого автора выносится в начало перед заглавием, а за косой чертой приводятся имена всех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авторов)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Игнатьев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С. В. Принципы экономико-финансовой деятельности нефтегазовых компаний : учебное пособие / С. В. Игнатьев, И. А. Мешков. – Москва : МГИМО, 2017. – 144 с. : ил. – ISBN 978- 5-9228-1632-8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автора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(имя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автора в начало не выносится, описание начинается прямо с заглавия, за косой чертой перечисляются имена всех 4-х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авторов)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Управленческий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 и контроль строительных материалов и конструкций / В. В.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Говдя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Ж. В.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Дегальцева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С. В.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Чужинов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С. А.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Шулепина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Краснодар :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КубГАУ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2017. – 149 с. : ил. – ISBN 978-5-9500276-6-6.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и более авторов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(имя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автора в начало не выносится, описание начинается прямо с заглавия, за косой чертой перечисляются имена 3-х первых авторов с последующим сокращением [и др.]. Но при необходимости можно перечислить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всех)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Распределенные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информационные системы и среды / А. Н. Швецов, А. А. Суконщиков, Д. В. Кочкин [и др.]. – Курск : Книга, 2017. – 196 с. : ил. - ISBN 978-5- 9909988-3-4.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274680"/>
              </p:ext>
            </p:extLst>
          </p:nvPr>
        </p:nvGraphicFramePr>
        <p:xfrm>
          <a:off x="10617200" y="6197600"/>
          <a:ext cx="1079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5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420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7075"/>
          </a:xfrm>
        </p:spPr>
        <p:txBody>
          <a:bodyPr>
            <a:normAutofit fontScale="90000"/>
          </a:bodyPr>
          <a:lstStyle/>
          <a:p>
            <a:pPr marL="514350" lvl="0" indent="-514350">
              <a:spcBef>
                <a:spcPts val="1000"/>
              </a:spcBef>
            </a:pP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Книга без 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автора (сборник)</a:t>
            </a:r>
            <a: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22300"/>
            <a:ext cx="11404600" cy="5918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Такое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библиографическое описание начинается сразу с основного заглавия. При формулировании Сведений об ответственности (за косой чертой) следует учитывать, есть ли у сборника сведения о научной организации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(институт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вуз, архив и др.) или мероприятии (конференция и др.), от лица которого издается сборник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Если организация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 есть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 случае в Сведениях об ответственности (за косой чертой) организация (или организации, если их несколько) указываются на первом месте, и только после них через знак точка с запятой перечисляются (если сведения о них есть) редакторы, составители, переводчики и прочие лица.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война: очерки из истории русской советской драматургии 1946 - 1980 гг. : сборник статей / Российская академия наук, Государственный институт искусствознания ; отв. ред. И. Л. Вишневская. – Москва :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Ленанд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2009. – 287 с. – ISBN 978-5-9710-0237-6.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(для сравнения, если бы у книги был автор):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Иванова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А. Мир и война: очерки из истории русской советской драматургии 1946 - 1980 гг. : сборник статей / А. А. Иванова ; отв. ред. И. Л. Вишневская ; Российская академия наук, Государственный институт искусствознания. – Москва :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Ленанд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2009. – 287 с. – ISBN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978-5-9710-0237-6</a:t>
            </a:r>
          </a:p>
          <a:p>
            <a:pPr marL="0" indent="0" algn="just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организации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нет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косой чертой указываются в качестве первых (и единственных) сведений об ответственности имена реакторов, составителей, переводчиков, комментаторов, организаторов, руководителей и др.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музеи-усадьбы России / сост. И. С.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Ненарокомова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Москва : АСТ-Пресс, 2010. – 383 с. : ил. – ISBN 978-5-462-00997-6.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594052"/>
              </p:ext>
            </p:extLst>
          </p:nvPr>
        </p:nvGraphicFramePr>
        <p:xfrm>
          <a:off x="10617200" y="6197600"/>
          <a:ext cx="1079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5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48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400" y="238125"/>
            <a:ext cx="10515600" cy="549275"/>
          </a:xfrm>
        </p:spPr>
        <p:txBody>
          <a:bodyPr>
            <a:normAutofit fontScale="90000"/>
          </a:bodyPr>
          <a:lstStyle/>
          <a:p>
            <a:pPr marL="514350" lvl="0" indent="-514350">
              <a:spcBef>
                <a:spcPts val="1000"/>
              </a:spcBef>
            </a:pP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Стандарты, законодательные материалы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787400"/>
            <a:ext cx="11506200" cy="59563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Особенностью библиографического описания законодательных материалов, стандартов, патентов и т.п. является использование заголовка, содержащего название страны (или иного административно-территориального образования), органа власти, вида материала в унифицированной форме, индекс документа (ГОСТ, ОСТ, СТП, ТУ) и др. При составлении библиографического описания законодательных, нормативных ресурсов в сведениях, относящихся к заглавию, приводят их обозначение, дату введения (принятия) и т.п. </a:t>
            </a:r>
          </a:p>
          <a:p>
            <a:pPr marL="0" indent="0" algn="just">
              <a:buNone/>
            </a:pP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Стандарты: </a:t>
            </a:r>
          </a:p>
          <a:p>
            <a:pPr marL="0" indent="0" algn="just"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Р 7.0.100-2018. Библиографическая запись. Библиографическое описание. Общие требования и правила составления : национальный стандарт Российской Федерации : дата введения 2019-07-01 / Федеральное агентство по техническому регулированию. – Изд. официальное. – Москва :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Стандартинформ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2018. – 124 с.</a:t>
            </a:r>
          </a:p>
          <a:p>
            <a:pPr marL="0" indent="0" algn="just">
              <a:buNone/>
            </a:pP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материалы:</a:t>
            </a:r>
          </a:p>
          <a:p>
            <a:pPr marL="0" indent="0" algn="just"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Федерация. Законы. Об общих принципах организации местного самоуправления в Российской Федерации : Федеральный закон № 131-ФЗ : [принят Государственной Думой 16 сент. 2003 г. : одобрен Советом Федерации 24 сент. 2003 г.]. – Москва : Проспект ; Санкт-Петербург : Кодекс, 2017. – 158 с. </a:t>
            </a:r>
          </a:p>
          <a:p>
            <a:pPr marL="0" indent="0" algn="just"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Федерация. Законы. Уголовный кодекс Российской Федерации : УК : текст с изменениями и дополнениями на 1 августа 2017 года : [принят Государственной думой 24 мая 1996 года : одобрен Советом Федерации 5 июня 1996 года]. – Москва : Эксмо, 2017. – 350 с. ; 20 см. – (Актуальное законодательство). – ISBN 978-5-04004029-2</a:t>
            </a:r>
          </a:p>
          <a:p>
            <a:pPr marL="0" indent="0" algn="just">
              <a:buNone/>
            </a:pP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Патент:</a:t>
            </a:r>
          </a:p>
          <a:p>
            <a:pPr marL="0" indent="0" algn="just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Патент № 2638963 Российская Федерация, МПК C08L 95/00 (2006.01), C04B 26/26 (2006.01). Концентрированное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полимербитумное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вяжущее для «сухого» ввода и способ его получения : № 2017101011 :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заявл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12.01.2017 :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опубл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19.12.2017 / С. Г. Белкин, А. У. Дьяченко. – 7 с. : ил.</a:t>
            </a: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721775"/>
              </p:ext>
            </p:extLst>
          </p:nvPr>
        </p:nvGraphicFramePr>
        <p:xfrm>
          <a:off x="10464800" y="6180666"/>
          <a:ext cx="10922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2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 к 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240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300" y="454025"/>
            <a:ext cx="10515600" cy="333375"/>
          </a:xfrm>
        </p:spPr>
        <p:txBody>
          <a:bodyPr>
            <a:normAutofit fontScale="90000"/>
          </a:bodyPr>
          <a:lstStyle/>
          <a:p>
            <a:pPr marL="514350" lvl="0" indent="-514350">
              <a:spcBef>
                <a:spcPts val="1000"/>
              </a:spcBef>
            </a:pP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Том многотомного издания</a:t>
            </a:r>
            <a: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00" y="622300"/>
            <a:ext cx="11518900" cy="59309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 многотомного издания может быть описан разными способами:</a:t>
            </a:r>
          </a:p>
          <a:p>
            <a:pPr marL="514350" indent="-514350" algn="just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многоуровневое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библиографическое описание, то есть состоять из двух частей (или уровней). В первой части приводятся сведения обо всех томах в целом, а во второй части – о конкретном томе. Вторая часть при этом приводится с новой строки.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Жукова, Н. С. Инженерные системы и сооружения : учебное пособие : в 3 частях / Н. С. Жукова, В. Н. Азаров ; Министерство образования и науки Российской Федерации, Волгоградский государственный технический университет. – Волгоград :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ВолгГТУ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2017– . – ISBN 978-5-9948-2525-9.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Ч. 1 : Отопление и вентиляция. – 2017. – 89 с. : ил. – ISBN 978-5-9948-2526-6.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одноуровневое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библиографическое описание: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строится так же, как описание однотомного издания. При этом сведения о конкретном томе приводятся после заглавия всего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многотомника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Все сведения в области заглавия при этом разделяются точкой.</a:t>
            </a:r>
          </a:p>
          <a:p>
            <a:pPr marL="0" indent="0" algn="just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pPr marL="0" indent="0" algn="just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Жукова, Н. С. Инженерные системы и сооружения. Учебное пособие. В 3 частях. Часть 1. Отопление и вентиляция / Н. С. Жукова, В. Н. Азаров ; Министерство образования и науки Российской Федерации, Волгоградский государственный технический университет. – Волгоград :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ВолгГТУ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2017. – 89 с. : ил. – ISBN 978-5-9948-2526-6. </a:t>
            </a:r>
          </a:p>
          <a:p>
            <a:pPr marL="0" indent="0" algn="just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строится так же, как описание однотомного издания и может быть использовано только в том случае, если у тома есть свое отдельное заглавие. Тогда именно оно используется в качестве основного заглавия, а сведения о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многотомнике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целом приводятся в области серии </a:t>
            </a:r>
          </a:p>
          <a:p>
            <a:pPr marL="0" indent="0" algn="just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Жукова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Н. С. Отопление и вентиляция / Н. С. Жукова, В. Н. Азаров; Министерство образования и науки Российской Федерации, Волгоградский государственный технический университет. – Волгоград :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ВолгГТУ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2017. – 89 с. : ил. – (Инженерные системы и сооружения : учебное пособие : в 3 частях / Н. С. Жукова, В. Н. Азарова ; ч. 1). – ISBN 978-5-9948-2526-6.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62427"/>
              </p:ext>
            </p:extLst>
          </p:nvPr>
        </p:nvGraphicFramePr>
        <p:xfrm>
          <a:off x="10388600" y="6264275"/>
          <a:ext cx="1130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3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203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517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1 «Немного теории»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1130300"/>
            <a:ext cx="11087100" cy="553720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Что такое библиографическое описание? Для чего оно нужно?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Какой ГОСТ используется для составления БО? Чем новый ГОСТ отличается от старого?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Из каких элементов состоит БО?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Где и зачем в БО нужно ставить двоеточие, запятую, точку, тире и другие знаки пунктуации?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Можно ли сокращать слова в БО?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Когда к БО нужно добавлять заголовок?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Как оформить заголовок, содержащий имя автора?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Сколько авторов, редакторов и организаций указывают в «Сведениях об ответственности»?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Что делать если на титульном листе указано несколько издательств, а года нет?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 action="ppaction://hlinksldjump"/>
              </a:rPr>
              <a:t>Что обозначает фраза: «Текст : непосредственный»?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 action="ppaction://hlinksldjump"/>
              </a:rPr>
              <a:t>Пошаговая инструкция по составлению библиографического описания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 action="ppaction://hlinksldjump"/>
              </a:rPr>
              <a:t>Чем отличаются библиографические описания многотомного и однотомного издания?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22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22300"/>
            <a:ext cx="10515600" cy="165100"/>
          </a:xfrm>
        </p:spPr>
        <p:txBody>
          <a:bodyPr>
            <a:normAutofit fontScale="90000"/>
          </a:bodyPr>
          <a:lstStyle/>
          <a:p>
            <a:pPr marL="514350" lvl="0" indent="-514350">
              <a:spcBef>
                <a:spcPts val="1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Многотомное издание в целом</a:t>
            </a:r>
            <a: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787400"/>
            <a:ext cx="11531600" cy="5715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Многотомное издание в целом может быть описано двумя способами: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многоуровневое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библиографическое описание - с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приведением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обо всех томах, входящих в издание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 состоит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двух частей (или уровней). В первой части приводятся сведения обо всех томах в целом, а во второй части – о конкретных томах. 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каждом следующем томе приводятся с новой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строки.</a:t>
            </a: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Голсуорси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Сага о Форсайтах : в 2 томах / Д. Голсуорси ; пер. с англ. М.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Лорие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[и др.]. – Москва : Время, 2017. – (Сквозь время). – ISBN 978-5-00112-035-3.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 : Собственник ; Последнее лето Форсайта ; В петле. – 2017. - 734 с. – ISBN 978-500112-033-9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 : Пробуждение ; Сдается в наем ; Из цикла «На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Форсайтской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бирже» / посл. Е.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Катишонок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2017. - 458 с. – ISBN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978-5-00112-034-6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одноуровневое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библиографическое описание – без приведения сведений обо всех томах, входящих в издание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строится так же, как описание однотомного издания. Но при этом в количественных характеристиках вместо указания количества страниц мы приводим количество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томов</a:t>
            </a: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Голсуорси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Сага о Форсайтах : в 2 томах / Д. Голсуорси ; пер. с англ. М.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Лорие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[и др.]. – Москва : Время, 2017. – 2 т. – (Сквозь время). – ISBN 978-5-00112-035-3.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218306"/>
              </p:ext>
            </p:extLst>
          </p:nvPr>
        </p:nvGraphicFramePr>
        <p:xfrm>
          <a:off x="10617200" y="6197600"/>
          <a:ext cx="1079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5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361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161925"/>
            <a:ext cx="10515600" cy="48577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Статья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0" y="546100"/>
            <a:ext cx="11379200" cy="5892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из книги</a:t>
            </a:r>
          </a:p>
          <a:p>
            <a:pPr marL="0" lv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Калинина, Г. П. Развитие научно-методической работы в Книжной палате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П. Калинина, В. П. Смирнова. – Текст : непосредственный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Российская книжная палата: славное прошлое и надежное будущее : материалы научно-методической конференции к 100-летию РКП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Информационное телеграфное агентство России (ИТАР-ТАСС), филиал «Российская книжная палата»; под общей редакцией К. М. Сухорукова. – Москва : РКП, 2017. – С. 61-78.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Янушкина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Ю. В. Исторические предпосылки формирования архитектурного образа советского города 1930–1950-х гг. / Ю. В.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Янушкина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Текст : электронный // Архитектура Сталинграда 1925–1961 гг.: образ города в культуре и его воплощение : учебное пособие / Ю. В.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Янушкина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; Волгоградский государственный архитектурно-строительный университет. – Волгоград, 2014. – С. 8–61. – URL: http://vgasu.ru/attachments/oi_yanushkina_01.pdf (дата обращения: 20.06.2018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из журнала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Гришонкова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Т. Каждый школьник – маленький Колумб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Гришонкова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Библиополе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2021. –  № 6. – С. 25-29.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Скрипник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К. Д. Лингвистический поворот и философия языка Дж. Локка: интерпретации, комментарии, теоретические источники / К. Д.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Скрипник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// Вестник Удмуртского университета. Серия: Философия. Психология. Педагогика. – 2017. – Т. 27,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2. – С. 139–146.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Московская, А. А. Между социальным и экономическим благом: конфликт проектов легитимации социального предпринимательства в России / А. А. Московская, А. А.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Берендяев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А. Ю. Москвина. – DOI 10.14515/monitoring.2017.6.02. – Текст : электронный // Мониторинг общественного мнения : экономические и социальные перемены. – 2017. – № 6. – С. 31–35. – URL: https://www.monitoringjournal.ru/index.php/monitoring/article/view/264/252 (дата обращения: 05.05.2020).</a:t>
            </a:r>
            <a:endParaRPr lang="ru-RU" sz="1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01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100" y="495300"/>
            <a:ext cx="11341100" cy="5969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из газеты</a:t>
            </a:r>
            <a:endParaRPr lang="ru-RU" sz="1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Лавренюк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В. Новый храм на берегу Уды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Лавренюк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Наше время. – 2021. – 16 июля. – С. 3.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Ясин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Е. Г. Евгений Ясин: «Революция, если вы не заметили, уже состоялась» : [об экономической ситуации : беседа с научным руководителем Национального исследовательского университета «Высшая школа экономики», Москва / записал П.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Каныгин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// Новая газета. – 2017. – 22 дек. (№ 143). – С. 6–7.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Рецензии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Описание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рецензию составляется так же, как и на статью. Особенностью является обязательное указание в Области примечаний сведений о рецензируемом издании. При отсутствии у рецензии собственного заглавия в качестве основного заглавия используется слово Рецензия, заключенное в квадратные скобки – [Рецензия].</a:t>
            </a:r>
            <a:endParaRPr lang="ru-RU" sz="1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Дмитриев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В. Россия в контексте пространственного развития: взгляд с периферии Ближнего Севера / А. В. Дмитриев, В. В. Воронов // Мир России : социология, этнология. – 2017. – Т. 26, № 4. – С. 169–181. –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Рец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кн.: Потенциал Ближнего Севера: экономика, экология, сельские поселения : к 15-летию Угорского проекта / под редакцией Н. Е. Покровского, Т. Г. Нефедовой. Москва : Логос, 2014. 200 с.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Волосова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Н. Ю. [Рецензия] / Н. Ю. Волосова // Вестник Удмуртского университета. Серия: Экономика и право. – 2017. – Т. 27,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4. – С. 150–151. –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Рец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кн.: Уголовно-правовая охрана экологической безопасности и экологического правопорядка / А. С.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Лукомская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Москва :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Юрлитинформ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2017. 181 с. </a:t>
            </a:r>
            <a:endParaRPr lang="ru-RU" sz="1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188914"/>
              </p:ext>
            </p:extLst>
          </p:nvPr>
        </p:nvGraphicFramePr>
        <p:xfrm>
          <a:off x="10807700" y="6235700"/>
          <a:ext cx="1079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5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41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lvl="0" indent="-514350">
              <a:spcBef>
                <a:spcPts val="1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Сетевые электронные ресурсы</a:t>
            </a:r>
            <a: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500" y="1003300"/>
            <a:ext cx="11849100" cy="51736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Интернет-сайт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Правительство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: [официальный сайт] / Правительство Российской Федерации. – Москва. – Обновляется в течение суток. – URL: http://government.ru (дата обращения: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19.11.2020).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Текст : электронный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Государственный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Эрмитаж : [официальный сайт] / Государственный Эрмитаж. – Санкт-Петербург, 1998 – . – URL: http://www.hermitagemuseum.org (дата обращения: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16.08.2020).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Текст. Изображение : электронные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Российская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библиотека : [официальный сайт] / Российская государственная библиотека.– Москва, 1999 – . – URL: http://www.rsl.ru (дата обращения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26.06.2020).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Текст. Изображение : электронные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сайта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Краеведение.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Текст : электронный //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Межпоселенческая центральная библиотека: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[сайт]. –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Нижнеудинск.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URL: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http://www.nudinsklib.ru:8087/jirbis2/index.php/2015-11-19-07-28-33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обращения: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05.05.2021). </a:t>
            </a:r>
          </a:p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с сайта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Порядок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присвоения номера ISBN. - Текст : электронный // Российская книжная палата : [сайт]. – 2018. – URL: http://bookchamber.ru/isbn.html (дата обращения: 22.05.2018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на странице в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соцсетях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Парилова, А.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пятницу в библиотеке состоялось открытие кружка  «Сундучок идей»… 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: электронный //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Анна Парилова 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[страница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– 28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2021.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URL: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https://vk.com/club105777638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обращения: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28.08.2021).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Режим доступа: доступ после авторизации. </a:t>
            </a:r>
            <a:endParaRPr lang="ru-RU" sz="1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050503"/>
              </p:ext>
            </p:extLst>
          </p:nvPr>
        </p:nvGraphicFramePr>
        <p:xfrm>
          <a:off x="10617200" y="6197600"/>
          <a:ext cx="1079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5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59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lvl="0" indent="-514350">
              <a:spcBef>
                <a:spcPts val="1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Локальные электронные ресурсы – диск</a:t>
            </a:r>
            <a: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965200"/>
            <a:ext cx="11379200" cy="57658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Локальные электронные ресурсы – диск Описывается так же как печатное издание (монография, сборник, учебное пособие и др.). Особенностью является то, что в качестве количественной характеристики указывается не количество страниц как у книги, а количество дисков. Обязательным является примечание об источнике основного заглавия и условно-обязательным – примечание о системных требованиях. </a:t>
            </a:r>
          </a:p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Мультимедийные издания: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Романова, Л. И. Английская грамматика : тестовый комплекс / Л. Романова. – Москва : Айрис :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MagnaMedia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2014. – 1 CD-ROM. – (Океан знаний). –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 титул. экрана. – Текст. Изображение. Устная речь : электронные.</a:t>
            </a:r>
          </a:p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Компьютерные программы: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КОМПАС-3D LT V 12 : система трехмерного моделирования [для домашнего моделирования и учебных целей] / разработчик «АСКОН». – Москва : 1С, 2017. – 1 СD-ROM. – (1С: Электронная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дистрибьюция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–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 титул. экрана. – Электронная программа : электронная.</a:t>
            </a:r>
          </a:p>
          <a:p>
            <a:pPr marL="0" indent="0" algn="just">
              <a:buNone/>
            </a:pPr>
            <a:r>
              <a:rPr lang="ru-RU" sz="18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Аудиоиздания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Карамзин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Н. М. История государства Российского : от Рюрика до Иоанна Васильевича : тома 1–9 : [аудиокнига] / Н. М. Карамзин ; читают Д. Напалков, Е. Чубарова. – Москва : 1С-Паблишинг, 2011. – 1 DVD-ROM (73 ч 30 мин). – (1С: Аудио-книги). –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Загл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 титул. экрана. – Формат записи: MP3. – Устная речь : аудио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Видеоиздания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Иваново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 : художественный фильм по мотивам рассказа В. Богомолова «Иван» / авторы сценария: В. Богомолов, М.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Папава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; режиссер-постановщик А. Тарковский ; оператор В. Носов ; художник Е. Черняев ; композитор В. Овчинников ; в ролях: Н.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Бурляев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 Зубков, Е.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Жариков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[и др.] ; киностудия «Мосфильм». – Москва :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Киновидеообъединение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«Крупный план», 2007. – 1 DVD-ROM (1 ч 30 мин) : черно-белый,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Загл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 титул. экрана. – Фильм вышел в 1962 г. – Изображение (движущееся ; двухмерное) 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246475"/>
              </p:ext>
            </p:extLst>
          </p:nvPr>
        </p:nvGraphicFramePr>
        <p:xfrm>
          <a:off x="10680700" y="6273800"/>
          <a:ext cx="1079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5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899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Рекомендации по составлению библиографического описания : ГОСТ 7.0.100 – 2018 «Библиографическая запись. Библиографическое описание, общие требования и правила составления» : методические рекомендации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МЦБ Нижнеудинского района ; составитель Е. А. Бондарева. – Нижнеудинск, 2021. – 34 с.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Издание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адресовано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библиотекарям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по созданию записей в списках литературы, библиографических указателях, традиционных и электронных каталогах.</a:t>
            </a:r>
          </a:p>
        </p:txBody>
      </p:sp>
    </p:spTree>
    <p:extLst>
      <p:ext uri="{BB962C8B-B14F-4D97-AF65-F5344CB8AC3E}">
        <p14:creationId xmlns:p14="http://schemas.microsoft.com/office/powerpoint/2010/main" val="2614003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0800" y="365125"/>
            <a:ext cx="10033000" cy="676275"/>
          </a:xfrm>
        </p:spPr>
        <p:txBody>
          <a:bodyPr/>
          <a:lstStyle/>
          <a:p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Что такое библиографическое описание? Для чего оно нужно?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900" y="1041400"/>
            <a:ext cx="11099800" cy="5705475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Библиографическое описание – это библиографические сведения о документе приведенные в определенной форме и последовательности и предназначенные для характеристики и идентификации описываемого документа.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 своей структуре библиографическое описание состоит из нескольких элементов, которые отделяются друг от друга знаками предписанной пунктуации.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Правила составления библиографического описания представлены в государственном стандарте ГОСТ Р 7.0.100–2018 «Библиографическая запись. Библиографическое описание».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Объектом библиографического описания является не только традиционная печатная публикация (книга, журнал, статья), но любой ресурс - на любом материальном носителе или сетевого размещения. Поэтому, кроме бумажных книг, можно сделать библиографическое описание нот, карт, репродукций, пластинок, дисков, электронных книг, журналов, статей, интернет-страниц и интернет-сайтов.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Приведение библиографической информации в единообразном, стандартизированном виде очень важно для удобства ее дальнейшего использования, а также это демонстрирует профессионализм ее составителя.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области применения библиографического описания: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каталоги библиотек (причем, имеются в виду как традиционные, так и электронные библиотеки)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любые списки литературы (курсовые и выпускные квалификационные работы, учебные пособия, монографии и т.д.)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библиографические указатели 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издательская деятельность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023014"/>
              </p:ext>
            </p:extLst>
          </p:nvPr>
        </p:nvGraphicFramePr>
        <p:xfrm>
          <a:off x="10731500" y="6155266"/>
          <a:ext cx="1244600" cy="591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600"/>
              </a:tblGrid>
              <a:tr h="59160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 к 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036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900" y="365125"/>
            <a:ext cx="10515600" cy="1325563"/>
          </a:xfrm>
        </p:spPr>
        <p:txBody>
          <a:bodyPr/>
          <a:lstStyle/>
          <a:p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Какой ГОСТ используется для составления библиографического описания? Чем новый ГОСТ отличается от старого?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200" y="1690688"/>
            <a:ext cx="10807700" cy="45704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 1 июля 2019 г. введен в действие ГОСТ Р 7.0.100–2018 «Библиографическая запись. Библиографическое описание». Он заменяет действовавший до этого момента ГОСТ 7.1–2003.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Новый ГОСТ вносит ряд изменений в правила составления библиографического описания в соответствии с международными стандартными правилами библиографического описания.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изменения: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элементе «Сведения об ответственности» изменились правила о количестве указываемых за косой чертой лиц и организаций.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Отменен факультативный элемент области заглавия «Общее обозначение материала» (в полном библиографическом описании, составленном по старому ГОСТу, - заключенное в квадратные скобки и следующее сразу за основным заглавием, например, слово [Текст] (для печатного документа) или словосочетание [Электронный ресурс] (для интернет-страницы)). Вместо него введена целая новая область – «Область вида содержания и средства доступа» (это появляющееся в самом конце полного библиографического описания, составленного по новому ГОСТу, например, фраза «Текст : непосредственный» (для печатного документа) или «Изображение (движущееся ; двухмерное) : видео» (для кинофильма на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DVDдиске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104125"/>
              </p:ext>
            </p:extLst>
          </p:nvPr>
        </p:nvGraphicFramePr>
        <p:xfrm>
          <a:off x="10807700" y="6164263"/>
          <a:ext cx="1117600" cy="546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54609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173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17475"/>
            <a:ext cx="10515600" cy="1325563"/>
          </a:xfrm>
        </p:spPr>
        <p:txBody>
          <a:bodyPr/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Из каких элементов состоит библиографическое описание?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990600"/>
            <a:ext cx="11493500" cy="57150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Библиографическое описание состоит из элементов разной категории: </a:t>
            </a:r>
          </a:p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(сведения, обеспечивающие идентификацию документа/ресурса и приводимые в любом описании)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условно-обязательные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(сведения, необходимые для идентификации документа/ресурса в отдельных случаях, если для этой цели недостаточно обязательных элементов, решение об их использовании принимает составитель библиографического описания) </a:t>
            </a:r>
          </a:p>
          <a:p>
            <a:pPr marL="0" indent="0" algn="just">
              <a:buNone/>
            </a:pP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факультативные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(сведения, обеспечивающие дополнительную библиографическую характеристику документа/ресурса, решение об их использовании также принимает составитель библиографического описания)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Рассмотрим краткое библиографическое описание, состоящее только из обязательных элементов, с некоторыми добавлениями, условно-обязательных элементов. Библиографического описания в таком формате должно быть, как правило, достаточно для составления, в частности, списка литературы.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Обязательными элементами БО являются: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основное заглавие; 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ответственности;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издании (напр., 2-е изд.,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испр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 доп.);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публикации, издательство, год издания; объем издания (количество страниц);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заглавие серии, ISSN, номер выпуска в серии;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ISBN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974120"/>
              </p:ext>
            </p:extLst>
          </p:nvPr>
        </p:nvGraphicFramePr>
        <p:xfrm>
          <a:off x="10883900" y="62484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2777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34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0"/>
            <a:ext cx="10731500" cy="955675"/>
          </a:xfrm>
        </p:spPr>
        <p:txBody>
          <a:bodyPr/>
          <a:lstStyle/>
          <a:p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Где и зачем в библиографическом описании нужно ставить двоеточие, запятую, точку, тире и другие знаки пунктуации?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100" y="955676"/>
            <a:ext cx="10947400" cy="52212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Все элементы библиографического описания отделяются друг от друга знаками предписанной пунктуации. Употребление этих знаков не связано с грамматическими нормами языка, и их назначением является: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отделение одного элемента библиографического описания от другого,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указание на то, каким именно элементом библиографического описания является приводимая между знаками информация.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Каждой области описания, кроме первой, предшествует предписанный знак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«точка и тире»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Заглавие от Сведений, относящихся к заглавию, отделяется знаком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«двоеточие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а от Сведений об ответственности – знаком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«косая черта»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Первые и последующие Сведения об ответственности отделяются друг от друга знаком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«точка с запятой»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Область серии полностью заключается в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скобки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скобках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приводятся сведения, полученные не из самого документа (ресурса, публикации), а заимствованные из других источников. В конце библиографического описания обычно ставится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Для разделения областей и элементов, а также для различения предписанной и грамматической пунктуации применяют пробелы в один печатный знак до и после предписанного знака. Исключение составляют знаки «точка» и «запятая», пробелы оставляют только после них. Скобки (как круглые, так и квадратные) рассматривают как единый знак, предшествующий пробел находится перед первой (открывающей) скобкой, а последующий пробел – после второй (закрывающей) скобки.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элемент повторяется, то повторяют и предшествующий ему знак предписанной пунктуации.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библиографического описания с выделенными знаками предписанной пунктуации.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заглавие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сведения, относящиеся к заглавию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первые сведения об ответственности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последующие сведения об ответственности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Сведения об издании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Город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Издательство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000 с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(Заглавие серии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ISSN 0000-0000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000)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ISBN 978-0-00-000000-0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714043"/>
              </p:ext>
            </p:extLst>
          </p:nvPr>
        </p:nvGraphicFramePr>
        <p:xfrm>
          <a:off x="10934700" y="6350000"/>
          <a:ext cx="106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</a:tblGrid>
              <a:tr h="35560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523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200" y="0"/>
            <a:ext cx="10515600" cy="1325563"/>
          </a:xfrm>
        </p:spPr>
        <p:txBody>
          <a:bodyPr/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Можно ли сокращать слова в библиографическом описании?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0" y="1016000"/>
            <a:ext cx="11252200" cy="5232400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Сокращения слов в библиографическом описании допустимы, но не обязательны. Все данные в библиографическом описании могут быть приведены в полной форме (на усмотрение составителя библиографического описания). Однако если сокращения используются, они должны быть сделаны в соответствии с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ГОСТАМи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Р 7.0.12-2011 «Библиографическая запись. Сокращение слов и словосочетаний на русском языке»;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7.11-2004 «Библиографическая запись. Сокращение слов и словосочетаний на иностранных европейских языках».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49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Недопустимы сокращения: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любых заглавиях (кроме тех случаев, когда сокращение имеется в самом описываемом документе/издании/ресурсе);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названии места издания (города).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Традиционно считаются допустимыми сокращения в названии городов Москва, Санкт-Петербург, Ленинград (М., СПб., Л.). Однако в соответствии с ГОСТом Р 7.0.12-2011 такие сокращения теперь допустимы только в библиографических ссылках, а в библиографических описаниях названия всех городов должны приводиться полностью. </a:t>
            </a:r>
          </a:p>
          <a:p>
            <a:pPr marL="0" indent="0" algn="just"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сокращения слов по ГОСТу Р 7.0.12-2011</a:t>
            </a:r>
          </a:p>
          <a:p>
            <a:pPr marL="0" indent="0" algn="just"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                     Сокращение                    Слово        Сокращение                  Слово                  Сокращение</a:t>
            </a:r>
          </a:p>
          <a:p>
            <a:pPr marL="0" indent="0" algn="just">
              <a:buNone/>
            </a:pP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                         авт.                                    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кадемия         акад.                       редактор                  ред.</a:t>
            </a:r>
          </a:p>
          <a:p>
            <a:pPr marL="0" indent="0" algn="just">
              <a:buNone/>
            </a:pP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издательства     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б.и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вопросы         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ответственный        отв.</a:t>
            </a:r>
          </a:p>
          <a:p>
            <a:pPr marL="0" indent="0" algn="just">
              <a:buNone/>
            </a:pP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здательство            изд-во                               составитель    сост.                        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урнал                    журн.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657951"/>
              </p:ext>
            </p:extLst>
          </p:nvPr>
        </p:nvGraphicFramePr>
        <p:xfrm>
          <a:off x="10883900" y="62484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2777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91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3875"/>
          </a:xfrm>
        </p:spPr>
        <p:txBody>
          <a:bodyPr/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Когда к библиографическому описанию нужно добавлять заголовок?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600" y="889000"/>
            <a:ext cx="11099800" cy="56419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ряде случаев библиографическому описанию может предшествовать заголовок. Это может быть имя автора, наименование организации, обозначение документа (характерно для технико-экономических, нормативных, патентных и т.п. документов) и др.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Составление заголовка регламентируется отдельным ГОСТом - ГОСТ 7.80—2000 «Библиографическая запись. Заголовок. Основные требования и правила составления».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Заголовок, содержащий фамилию и имя автора должен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предшествовать библиографическому описанию в следующих случаях: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если у описываемого документа один автор – именно его фамилия и имя приводятся в качестве заголовка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если у описываемого документа два или три автора – в этом случае в качестве заголовка приводится фамилия и имя только первого автора (имена остальных авторов приводятся в сведениях об ответственности)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Во всех остальных случаях заголовок не используется, библиографическое описание начинается с заглавия. А именно: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если у описываемого документа четыре автора или больше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если у описываемого документа вообще нет автора (например, сборник статей, материалы конференции и т.п.)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548842"/>
              </p:ext>
            </p:extLst>
          </p:nvPr>
        </p:nvGraphicFramePr>
        <p:xfrm>
          <a:off x="10883900" y="6248400"/>
          <a:ext cx="1117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00"/>
              </a:tblGrid>
              <a:tr h="27770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Вернуться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содержанию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79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1194</TotalTime>
  <Words>2200</Words>
  <Application>Microsoft Office PowerPoint</Application>
  <PresentationFormat>Широкоэкранный</PresentationFormat>
  <Paragraphs>445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Times New Roman</vt:lpstr>
      <vt:lpstr>Тема Office</vt:lpstr>
      <vt:lpstr>Рекомендации  по составлению библиографического описания</vt:lpstr>
      <vt:lpstr>Презентация PowerPoint</vt:lpstr>
      <vt:lpstr>Часть 1 «Немного теории»</vt:lpstr>
      <vt:lpstr>Что такое библиографическое описание? Для чего оно нужно?</vt:lpstr>
      <vt:lpstr>Какой ГОСТ используется для составления библиографического описания? Чем новый ГОСТ отличается от старого?</vt:lpstr>
      <vt:lpstr>Из каких элементов состоит библиографическое описание?</vt:lpstr>
      <vt:lpstr>Где и зачем в библиографическом описании нужно ставить двоеточие, запятую, точку, тире и другие знаки пунктуации?</vt:lpstr>
      <vt:lpstr>Можно ли сокращать слова в библиографическом описании?</vt:lpstr>
      <vt:lpstr>Когда к библиографическому описанию нужно добавлять заголовок?</vt:lpstr>
      <vt:lpstr>Как сформулировать заголовок, содержащий имя автора?</vt:lpstr>
      <vt:lpstr>Сколько авторов, редакторов и организаций следует указывать в «Сведениях об ответственности»?</vt:lpstr>
      <vt:lpstr>Презентация PowerPoint</vt:lpstr>
      <vt:lpstr>Что делать, если на титульном листе указано несколько издательств, а года издания нет вообще?</vt:lpstr>
      <vt:lpstr>Презентация PowerPoint</vt:lpstr>
      <vt:lpstr>Презентация PowerPoint</vt:lpstr>
      <vt:lpstr>«Текст : непосредственный» что это?</vt:lpstr>
      <vt:lpstr>Презентация PowerPoint</vt:lpstr>
      <vt:lpstr>Презентация PowerPoint</vt:lpstr>
      <vt:lpstr>Пошаговая инструкция по составлению БО</vt:lpstr>
      <vt:lpstr>Презентация PowerPoint</vt:lpstr>
      <vt:lpstr>Презентация PowerPoint</vt:lpstr>
      <vt:lpstr>Презентация PowerPoint</vt:lpstr>
      <vt:lpstr>Чем отличаются библиографические описания многотомного и однотомного издания?</vt:lpstr>
      <vt:lpstr>Презентация PowerPoint</vt:lpstr>
      <vt:lpstr>Часть 2 Библиографическое описание в примерах </vt:lpstr>
      <vt:lpstr>Книга с автором или несколькими авторами</vt:lpstr>
      <vt:lpstr>Книга без автора (сборник) </vt:lpstr>
      <vt:lpstr>Стандарты, законодательные материалы </vt:lpstr>
      <vt:lpstr>Том многотомного издания </vt:lpstr>
      <vt:lpstr>Многотомное издание в целом </vt:lpstr>
      <vt:lpstr>Статья</vt:lpstr>
      <vt:lpstr>Презентация PowerPoint</vt:lpstr>
      <vt:lpstr>Сетевые электронные ресурсы </vt:lpstr>
      <vt:lpstr>Локальные электронные ресурсы – диск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по составлению библиографического описания</dc:title>
  <dc:creator>Windows User</dc:creator>
  <cp:lastModifiedBy>Windows User</cp:lastModifiedBy>
  <cp:revision>80</cp:revision>
  <dcterms:created xsi:type="dcterms:W3CDTF">2021-09-22T01:24:43Z</dcterms:created>
  <dcterms:modified xsi:type="dcterms:W3CDTF">2021-09-27T07:03:13Z</dcterms:modified>
</cp:coreProperties>
</file>