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5" r:id="rId1"/>
  </p:sldMasterIdLst>
  <p:sldIdLst>
    <p:sldId id="256" r:id="rId2"/>
    <p:sldId id="282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5" d="100"/>
          <a:sy n="75" d="100"/>
        </p:scale>
        <p:origin x="49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5719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3577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65258323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280431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2425026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5952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14726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479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3622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22861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4575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49029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910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8058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942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0889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8CA83C-4B6B-4007-BADD-3FBED988281E}" type="datetimeFigureOut">
              <a:rPr lang="ru-RU" smtClean="0"/>
              <a:t>30.04.2021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54157C56-B7D6-4169-BF5F-97523207AFF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668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6" r:id="rId1"/>
    <p:sldLayoutId id="2147483777" r:id="rId2"/>
    <p:sldLayoutId id="2147483778" r:id="rId3"/>
    <p:sldLayoutId id="2147483779" r:id="rId4"/>
    <p:sldLayoutId id="2147483780" r:id="rId5"/>
    <p:sldLayoutId id="2147483781" r:id="rId6"/>
    <p:sldLayoutId id="2147483782" r:id="rId7"/>
    <p:sldLayoutId id="2147483783" r:id="rId8"/>
    <p:sldLayoutId id="2147483784" r:id="rId9"/>
    <p:sldLayoutId id="2147483785" r:id="rId10"/>
    <p:sldLayoutId id="2147483786" r:id="rId11"/>
    <p:sldLayoutId id="2147483787" r:id="rId12"/>
    <p:sldLayoutId id="2147483788" r:id="rId13"/>
    <p:sldLayoutId id="2147483789" r:id="rId14"/>
    <p:sldLayoutId id="2147483790" r:id="rId15"/>
    <p:sldLayoutId id="2147483791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58331" y="359831"/>
            <a:ext cx="8449736" cy="897469"/>
          </a:xfrm>
        </p:spPr>
        <p:txBody>
          <a:bodyPr/>
          <a:lstStyle/>
          <a:p>
            <a:pPr algn="ctr"/>
            <a:r>
              <a:rPr lang="ru-RU" sz="2900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Межпоселенческая центральная библиотека Нижнеудинского района</a:t>
            </a:r>
            <a:endParaRPr lang="ru-RU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75364" y="2781297"/>
            <a:ext cx="6815669" cy="965203"/>
          </a:xfrm>
        </p:spPr>
        <p:txBody>
          <a:bodyPr>
            <a:normAutofit/>
          </a:bodyPr>
          <a:lstStyle/>
          <a:p>
            <a:r>
              <a:rPr lang="ru-RU" sz="5400" b="1" i="1" dirty="0" smtClean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Библиотечные уроки</a:t>
            </a:r>
            <a:endParaRPr lang="ru-RU" sz="5400" b="1" i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02200" y="6082265"/>
            <a:ext cx="2108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2021</a:t>
            </a:r>
            <a:endParaRPr lang="ru-RU" sz="2400" i="1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https://krot.info/uploads/posts/2020-02/1580585603_9-p-knigi-na-belom-fone-4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712" y="4226734"/>
            <a:ext cx="1790054" cy="2087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40995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57150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объем знаний и навыков учащихся 5-6-х классов входят: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234" y="1385889"/>
            <a:ext cx="8596668" cy="4659311"/>
          </a:xfrm>
        </p:spPr>
        <p:txBody>
          <a:bodyPr>
            <a:noAutofit/>
          </a:bodyPr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широкое знание элементов книги (предисловие, послесловие, словарь книги, иллюстрации)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Периодическая печать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пользоваться систематическим каталогом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использовать при выборе книги справочно-библиографический аппарат (СБА): картотеки, справочный фонд, рекомендательные и библиографические пособия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Знания об энциклопедических изданиях, словарях.</a:t>
            </a:r>
          </a:p>
          <a:p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Углубляются знания о библиографических пособиях, их специфике, типах, назначении библиографии.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274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407989"/>
            <a:ext cx="8596668" cy="58658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    Знания и навыки учащихся 7-9-х классов характеризуются расширением диапазона познавательных интересов, углублением нравственных и  эстетических чувств читателей.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Воспитываются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навыки и привычки систематической работы со справочной литературой. Изучаются темы: «Работа со справочной литературой», «Характеристика научно-познавательной литературы»</a:t>
            </a:r>
          </a:p>
          <a:p>
            <a:pPr marL="0" indent="0" algn="just">
              <a:buNone/>
            </a:pP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В 9-11-х классах проходят занятия по технологии самостоятельного написания и оформления рефератов, докладов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ыступлений и. т.п. Формируются умения найти нужную литературу, составить план, сделать выписки, оформить подготовленный текст в виде сообщения заданной формы.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314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10634" y="217489"/>
            <a:ext cx="8596668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Структура БУ включает теоретическую часть и практикум.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Технологическое проектирование БУ: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Подготовительный этап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предполагает выбор темы, места и форму проведения занятия. Важной частью подготовки является составление плана его проведения, где обязательно рассматриваются цели и задачи урока, разрабатывается ход самого урока, его содержание, продумываются контрольные вопросы.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Проведение занятия.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Технология проведения БУ может быть разнообразной в зависимости от выбора форм и методов оптимальных для данного типа урока, темы, для данной возрастной категории и т.п. В начале урока дается изложение нового материала, потом выполняется практическая работа учащихся на закрепление материала.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174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6534" y="496889"/>
            <a:ext cx="8596668" cy="3880773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Подведение итогов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 анализ деятельности учащихся на уроке, а также оценку результатов собственной деятельности по проектированию и реализации на практике занятия.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Результативность урока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зависит от таких моментов, как умение вызвать интерес к теме занятия, эмоциональности подачи материала, познавательной активности учащихся.</a:t>
            </a:r>
          </a:p>
          <a:p>
            <a:pPr marL="0" indent="0" algn="just">
              <a:buNone/>
            </a:pP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Главная задача БУ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выработать способность учащихся самостоятельно работать с книгой, энциклопедиями, словарями, научить детей систематически пользоваться библиотекой, уметь вести поиск нужной информации в библиотечных фондах.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1077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8667" y="114300"/>
            <a:ext cx="9274002" cy="4699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Примерная программа библиотечно-библиографических занятий:</a:t>
            </a:r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749301"/>
            <a:ext cx="8596668" cy="52920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класс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Первое посещение библиотеки. Правила обращения с книгой.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Знакомство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библиотекой. Понятия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«читатель», «библиотека», «библиотекарь». Библиотеки большие и маленькие. Как самому записаться в библиотеку. Как самому выбрать книгу (тематические полки, книжные выставки, ящики для выбора книг). Основные правила пользования библиотекой. Формирование у детей бережного отношения к книге. Ознакомление с правилами общения и обращения с книгой. Обучение умению обернуть книгу, простейшему ремонту книг.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Форма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проведения. Рассказ. Беседа. Беседа-просмотр наиболее красочных изданий книг для детей. Беседа у выставки «Книги просят защиты».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Запись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детей в библиотеку.</a:t>
            </a:r>
            <a:endParaRPr lang="ru-RU" sz="20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383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400" y="103189"/>
            <a:ext cx="9398000" cy="6919911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класс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1. Знакомство с библиотекой (экскурсия).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Продолжение разговора о библиотеке. Роль и назначение библиотеки. Понятие «абонемент», читальный зал. Правила пользования библиотекой. Библиотечный фонд. Представление любимых книг. Расстановка книг на полках, самостоятельный выбор книг при открытом доступе. Литературные игры, праздники, беседы.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проведения. Беседа. Обзор у книжной выставки. Библиографическая игра «Кто ищет, тот всегда найдет», игра «Твой друг – книга».</a:t>
            </a:r>
          </a:p>
          <a:p>
            <a:pPr marL="0" indent="0" algn="just"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2. Структура книги.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Кто и как создает книги. Из чего состоит книга. Внешнее оформление книги: обложка, переплет, корешок. Внутреннее оформление: текст, страница,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иллюстрации,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художники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детской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книги. 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проведения.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Выставка - обзор.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9759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800101"/>
            <a:ext cx="8596668" cy="5241262"/>
          </a:xfrm>
        </p:spPr>
        <p:txBody>
          <a:bodyPr/>
          <a:lstStyle/>
          <a:p>
            <a:pPr marL="0" lvl="0" indent="0" algn="just">
              <a:buClr>
                <a:srgbClr val="90C226"/>
              </a:buClr>
              <a:buNone/>
            </a:pPr>
            <a:r>
              <a:rPr 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класс</a:t>
            </a:r>
            <a:endParaRPr lang="ru-RU" sz="20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1. Как не заблудиться в книжном мире.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Средства и способы ориентации в книжном пространстве. Открытый доступ и формы его организации: книжные выставки, устные рекомендации, их место и роль в читательском самоопределении, ориентации и выборе.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2. Кто расскажет «Все обо всем»?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Справочная и энциклопедическая книга. Особенности, назначение, виды энциклопедий для маленького читателя. Приемы поиска информации в справочном издании. Обзор-беседа. Практикум.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3. Из почтовой сумки почтальона Печкина.</a:t>
            </a:r>
          </a:p>
          <a:p>
            <a:pPr marL="0" lvl="0" indent="0" algn="just">
              <a:buClr>
                <a:srgbClr val="90C226"/>
              </a:buClr>
              <a:buNone/>
            </a:pPr>
            <a:r>
              <a:rPr 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Периодика, как вид издания. Особенности чтения. Репертуар периодических изданий для детей младшего школьного возраста. Урок-игра.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138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834" y="839789"/>
            <a:ext cx="8596668" cy="5853111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endParaRPr lang="ru-RU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IV 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Формирование навыков самостоятельного чтения на примере </a:t>
            </a: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 о 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природе.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кругом авторов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научно-популярных книг.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Ключи от всех энциклопедий.</a:t>
            </a: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 энциклопедического и справочного издания. Функции и возможности справочных изданий. Виды энциклопедий и справочных изданий. Электронные энциклопедии. </a:t>
            </a:r>
            <a:endParaRPr lang="ru-RU" sz="2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Обзор-беседа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Турнир энциклопедистов.</a:t>
            </a:r>
          </a:p>
          <a:p>
            <a:pPr marL="0" indent="0" algn="just">
              <a:buNone/>
            </a:pPr>
            <a:r>
              <a:rPr lang="ru-RU" sz="20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</a:t>
            </a:r>
            <a:r>
              <a:rPr lang="ru-RU" sz="20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Каталог – компас в книжном мире.</a:t>
            </a:r>
          </a:p>
          <a:p>
            <a:pPr marL="0" indent="0" algn="just">
              <a:buNone/>
            </a:pP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Алфавитный каталог. Систематический каталог. Структура каталогов. Основные деления. Расположения карточек в каталоге и книг на полках. Нахождение книг в каталогах. Каталожная карточка. Связь титульного листа книги с каталожной карточкой. Шифр книги – её адрес</a:t>
            </a:r>
            <a:r>
              <a:rPr 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53320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3834" y="1081089"/>
            <a:ext cx="8596668" cy="4570411"/>
          </a:xfrm>
        </p:spPr>
        <p:txBody>
          <a:bodyPr>
            <a:normAutofit fontScale="62500" lnSpcReduction="20000"/>
          </a:bodyPr>
          <a:lstStyle/>
          <a:p>
            <a:pPr marL="0" indent="0" algn="just">
              <a:buNone/>
            </a:pPr>
            <a:r>
              <a:rPr 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 класс</a:t>
            </a: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</a:t>
            </a: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История 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книги и библиотеки</a:t>
            </a:r>
            <a:r>
              <a:rPr lang="ru-RU" sz="3200" u="sng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с историей книги от ее истоков до настоящего времени, с древнейшими библиотеками. Библиотечная игра «Что вы знаете о книге»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Как построена книга.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Аннотация. Предисловие. Послесловие. Содержание (Оглавление). Словарь (справочный аппарат книги). Основное назначение данных элементов. Использование знаний о структуре книги при выборе, чтении книг и работе с ними.</a:t>
            </a:r>
          </a:p>
          <a:p>
            <a:pPr marL="0" indent="0" algn="just">
              <a:buNone/>
            </a:pPr>
            <a:r>
              <a:rPr lang="ru-RU" sz="3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</a:t>
            </a:r>
            <a:r>
              <a:rPr lang="ru-RU" sz="3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«Путешествие в страну каталогов»</a:t>
            </a:r>
          </a:p>
          <a:p>
            <a:pPr marL="0" indent="0" algn="just"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Назначение библиотечных каталогов. Алфавитный каталог. Систематический каталог. Библиографическое описание документа. Аннотация на каталожной карточке. Расположение карточек в каталоге и книг на полке.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1933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4934" y="877889"/>
            <a:ext cx="8596668" cy="5141911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sz="2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 класс</a:t>
            </a:r>
            <a:endParaRPr lang="ru-RU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Выбор книг. Библиографические указатели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Понятие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«библиография», ее назначение. Кто ею </a:t>
            </a: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занимается. Биобиблиография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Профессия – библиограф. Библиографические указатели и списки литературы для школьников – первые помощники в выборе книг. Назначение и особенности вспомогательных указателей. Как пользоваться указателем при выборе книг. 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Форма проведения. Беседа-консультация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Библиографический КВН, библиографическая игра  «Счастливый поиск», «Конкурс начитанных и смекалистых». Выставка информационных и библиографических изданий, выставка одного указателя, тематическая полка «Твои ориентиры в выборе книг».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sz="2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Справочная литература. Энциклопедии. Словари. Справочники.</a:t>
            </a:r>
          </a:p>
          <a:p>
            <a:pPr marL="0" indent="0" algn="just">
              <a:lnSpc>
                <a:spcPct val="120000"/>
              </a:lnSpc>
              <a:buNone/>
            </a:pP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Типы </a:t>
            </a:r>
            <a:r>
              <a:rPr lang="ru-RU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справочных изданий для школьников. Главная справочная книга – энциклопедия. Электронные энциклопедии и справочники.   Видеоэнциклопедии.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442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2234" y="750889"/>
            <a:ext cx="8596668" cy="520541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Наблюдение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показывает, что у значительного числа студентов и школьников отсутствуют серьезные навыки поиска информации. Это проявляется порой в неспособности выразить свой информационный запрос, дезориентации не только в справочно-поисковом аппарате, но и в самой библиотеке, неумении составить грамотно список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литературы, вести поиск нужной информации в библиотечных фондах.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Читатели зачастую выбирают книги, спрашивая их у библиотекаря за кафедрой; разницу между систематическим и алфавитным каталогами понимают не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все. </a:t>
            </a:r>
          </a:p>
          <a:p>
            <a:pPr marL="0" indent="0" algn="just"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Поэтому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 библиотечно-библиографическим знаниям (ББЗ)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остается актуальным. </a:t>
            </a:r>
            <a:endParaRPr lang="ru-RU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06490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1600"/>
            <a:ext cx="8596668" cy="634999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 класс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Алфавитный каталог.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Структура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алфавитного каталога. Разделители. Каталожная карточка алфавитного каталога. Шифр. Алгоритм поиска литературы по алфавитному каталогу.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Систематический каталог. Система поиска.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Систематический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каталог. Титульный лист и каталожная карточка. Аннотация на каталожной карточке. Шифр. Структура систематического каталога. Основные деления. Разделители. Расположение карточек в каталоге и книг на полке. 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Беседа-консультация. Игра-эстафета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турнир эрудитов. 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3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Книга и ее создатели, структура книги, использование ее аппарата при чтении.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Знакомство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новыми терминами и понятиями: серия, книга, выходные данные, форзац, шмуцтитул, фронтиспис, колонтитул, суперобложка и др. Дополнительные сведения о титульном листе (серия, выходные данные, информация о переводчике, переиздании и  т.д.) Роль иллюстрации в научно-познавательной и художественной книге. Какую службу несут все эти элементы.</a:t>
            </a:r>
          </a:p>
          <a:p>
            <a:pPr marL="0" indent="0" algn="just"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работа: определение содержания книг по ее элементам при беглом просмотре.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7521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03201"/>
            <a:ext cx="8596668" cy="5838162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VIII класс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1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Книги по естественным наукам и технике для старших подростков.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Научно-познавательная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литература и её назначение, жанровое и видовое разнообразие научно-познавательной литературы в помощь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учебе.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Специфика книг по естественным наукам и технике, особенности их чтения, методика использования в обучении. Справочная литература по естественным наукам и технике.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литературы по естественным наукам в каталоге и систематической картотеке статей.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проведения: Лекция-обзор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тренинг, устный журнал, игра-путешествие.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Тема 2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 Справочно-библиографический аппарат библиотеки.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Справочно-библиографический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аппарат библиотеки: структура и назначение. Алфавитный и систематический каталоги. 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Изучение </a:t>
            </a:r>
            <a:r>
              <a:rPr lang="ru-RU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более полного библиографического описания изданий. Систематизация книг. Систематическая картотека статей, ее структура. Другие картотеки. Библиографические указатели.  Электронный каталог как усовершенствованный аналог карточного библиотечного каталога. Справочная литература. Энциклопедии: универсальные, отраслевые. Отраслевые словари и книги энциклопедического характера. Поиск литературы с помощью каталогов и картотек (повторение), компьютерный поиск по электронным базам данных.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6352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54001"/>
            <a:ext cx="8596668" cy="57873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IХ класс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Урок-путешествие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периодике,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адресованной молодёжи. О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бзор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молодежных периодических изданий, устный журнал, урок пресс-конференция, уроки-путешествия, уроки-диалоги. Урок творчества «Один день жизни ХХI века» (по газетным материалам).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Самостоятельная работа с книгой.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Методика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составления плана книги, статьи, конспекта, </a:t>
            </a: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списка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использованной литературы. </a:t>
            </a: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проведения: Лекция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беседа-консультация, практикум, индивидуальный тренинг, час самообразования. Обсуждение тезисов и конспектов книги, статьи.</a:t>
            </a:r>
          </a:p>
          <a:p>
            <a:pPr marL="0" indent="0" algn="just">
              <a:buNone/>
            </a:pPr>
            <a:r>
              <a:rPr lang="ru-RU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Электронные </a:t>
            </a: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каталоги,  БД, Интернет.</a:t>
            </a:r>
          </a:p>
          <a:p>
            <a:pPr marL="0" indent="0" algn="just">
              <a:buNone/>
            </a:pPr>
            <a:r>
              <a:rPr lang="ru-RU" dirty="0">
                <a:solidFill>
                  <a:srgbClr val="000000"/>
                </a:solidFill>
                <a:latin typeface="arial" panose="020B0604020202020204" pitchFamily="34" charset="0"/>
              </a:rPr>
              <a:t> </a:t>
            </a:r>
          </a:p>
          <a:p>
            <a:pPr marL="0" indent="0" algn="just">
              <a:buNone/>
            </a:pP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 – ХI класс</a:t>
            </a:r>
            <a:endParaRPr lang="ru-RU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информационной культуры. Подготовка старшеклассников к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ru-RU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самообразовательной работе с литературой. Воспитание культуры чтения.</a:t>
            </a:r>
            <a:endParaRPr lang="ru-RU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5668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393700"/>
          </a:xfrm>
        </p:spPr>
        <p:txBody>
          <a:bodyPr>
            <a:normAutofit fontScale="90000"/>
          </a:bodyPr>
          <a:lstStyle/>
          <a:p>
            <a:r>
              <a:rPr lang="ru-RU" sz="20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Ожидаемые результаты реализации системы уроков:</a:t>
            </a:r>
            <a:endParaRPr lang="ru-RU" sz="2000" b="1" i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003301"/>
            <a:ext cx="8596668" cy="5038062"/>
          </a:xfrm>
        </p:spPr>
        <p:txBody>
          <a:bodyPr>
            <a:normAutofit lnSpcReduction="1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правильно называть произведения (фамилия автора,  название книги)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основные элементы книги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самостоятельно выбирать научно-популярные и художественные книги, использовать справочную литературу, периодическую печать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источники информации на непечатных носителях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бережно обращаться с произведениями печати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пользоваться справочно-библиографическим аппаратом библиотеки, знать структуру каталогов и картотек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пользоваться справочным аппаратом книги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правильно пользоваться справочной, научной, научно-популярной литературой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Знать многообразие информационных ресурсов</a:t>
            </a:r>
          </a:p>
          <a:p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Уметь правильно оформить результаты самостоятельной работы, т.е. умение усваивать и воспринимать прочитанное (составление планов, конспектирование, аннотирование)</a:t>
            </a:r>
            <a:endParaRPr lang="ru-RU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1306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500" y="114300"/>
            <a:ext cx="8813800" cy="850900"/>
          </a:xfrm>
        </p:spPr>
        <p:txBody>
          <a:bodyPr>
            <a:normAutofit/>
          </a:bodyPr>
          <a:lstStyle/>
          <a:p>
            <a:pPr algn="ctr"/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Нестандартные 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</a:t>
            </a:r>
            <a:r>
              <a:rPr lang="ru-RU" sz="2400" b="1" i="1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библиотечных уроков и примерные темы к ним</a:t>
            </a:r>
            <a:endParaRPr lang="ru-RU" sz="2400" b="1" i="1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4632" y="965200"/>
            <a:ext cx="8596668" cy="57023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Урок-беседа: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«Книга и библиотека в жизни человека»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«Книга и чтение в жизни великих людей»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книги . Справочный аппарат издания»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библиография,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виды, назначение»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«Основные приемы интеллектуальной работы с документами: план, тезисы, реферат, конспект, 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оклад»</a:t>
            </a:r>
          </a:p>
          <a:p>
            <a:pPr marL="0" indent="0"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Урок-практикум: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«СБА библиотеки – ключ к информации»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«Элементы книги. Использование аппарата книги при чтении»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«Что такое ББК? Основы библиографического описания произведений печати для оформления рефератов и курсовых работ»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«Пути информационного поиска»</a:t>
            </a:r>
          </a:p>
          <a:p>
            <a:pPr marL="0" indent="0">
              <a:buNone/>
            </a:pPr>
            <a:r>
              <a:rPr lang="ru-RU" sz="14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Урок-консультация: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«Технология подготовки рефератов и докладов»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«Как работать с периодикой. Периодика в помощь школьнику, студенту»</a:t>
            </a:r>
          </a:p>
          <a:p>
            <a:pPr marL="0" indent="0">
              <a:buNone/>
            </a:pPr>
            <a:r>
              <a:rPr lang="ru-RU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«Методика составления библиографического списка литературы к рефератам, курсовым и дипломным работам»</a:t>
            </a:r>
          </a:p>
          <a:p>
            <a:pPr marL="0" indent="0">
              <a:buNone/>
            </a:pPr>
            <a:endPara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53751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292100"/>
            <a:ext cx="8596668" cy="619759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Урок-турнир: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«Искусство быть читателем»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Урок-рекомендация: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«Искусство публичного выступления»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Урок-вернисаж: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«Искусство оформлении книги: Творчество художников-иллюстраторов»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Урок-деловая игра: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«Библиографом становится каждый»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Урок-диалог: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«Горжусь своей профессией, зову в свою профессию: о профессии библиотекаря»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Урок-игра: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 тайнам мысли и слова: поиск информации в справочных изданиях»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Урок-информация: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«Поисковые системы ИНТЕРНЕТ»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«Периодическая печать в учебном процессе»</a:t>
            </a:r>
          </a:p>
          <a:p>
            <a:pPr marL="0" indent="0">
              <a:buNone/>
            </a:pPr>
            <a:r>
              <a:rPr lang="ru-RU" sz="1600" b="1" i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Урок-встреча:</a:t>
            </a:r>
          </a:p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«Профессия возведенная в ранг творчества»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6157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90034" y="584200"/>
            <a:ext cx="8596668" cy="3869662"/>
          </a:xfrm>
        </p:spPr>
        <p:txBody>
          <a:bodyPr/>
          <a:lstStyle/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6600" b="1" i="1" dirty="0" smtClean="0">
                <a:solidFill>
                  <a:srgbClr val="92D05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sz="6600" b="1" i="1" dirty="0">
              <a:solidFill>
                <a:srgbClr val="92D05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https://www.znnnetwork.com/wp-content/uploads/2015/02/sulu-kitap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875" y="3560869"/>
            <a:ext cx="3184525" cy="2763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8799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4801" y="969432"/>
            <a:ext cx="9601196" cy="5888568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		Библиотечно-библиографическая грамотность -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комплекс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знаний, умений и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навыков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читателя, обеспечивающих эффективное использование справочно-библиографического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аппарата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</a:rPr>
              <a:t>и фонда библиотеки. Включает знания о структуре библиотечного фонда, составе библиотечных каталогов, картотек и библиографических пособий, правилах пользования библиотеками; умения найти в библиографических пособиях, каталогах и картотеках необходимые источники информации и оформить читательское требование на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них.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1433228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64634" y="1589089"/>
            <a:ext cx="8596668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Информационная </a:t>
            </a:r>
            <a:r>
              <a:rPr lang="ru-RU" sz="2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культура личности </a:t>
            </a:r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это культура поиска новой информации, культура ее восприятия, умение работать с большим объемом сведений, умение сохранять полученную и переработанную информацию, умение четко и доказательно излагать результаты собственной деятельности. </a:t>
            </a:r>
          </a:p>
        </p:txBody>
      </p:sp>
    </p:spTree>
    <p:extLst>
      <p:ext uri="{BB962C8B-B14F-4D97-AF65-F5344CB8AC3E}">
        <p14:creationId xmlns:p14="http://schemas.microsoft.com/office/powerpoint/2010/main" val="345266558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900" y="204789"/>
            <a:ext cx="9194800" cy="2944811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ea typeface="+mj-ea"/>
                <a:cs typeface="+mj-cs"/>
              </a:rPr>
              <a:t>	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Существует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множество форм и методов распространения </a:t>
            </a:r>
            <a:r>
              <a:rPr lang="ru-RU" sz="26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библиотечно-библиографических знаний</a:t>
            </a:r>
            <a:r>
              <a:rPr lang="ru-RU" sz="26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6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ББЗ). </a:t>
            </a:r>
            <a:r>
              <a:rPr lang="ru-RU" sz="2600" dirty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Такие формы относятся к уже устоявшимся и надежно закрепившим себя на практике. Однако прогресс и творческая фантазия библиотекарей не стоят на месте, поэтому появляются новые формы обучения ББЗ, а традиционные приобретают новые грани. </a:t>
            </a:r>
            <a:endParaRPr lang="ru-RU" sz="2600" dirty="0" smtClean="0">
              <a:solidFill>
                <a:schemeClr val="tx1"/>
              </a:solidFill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  <a:p>
            <a:pPr marL="0" indent="0">
              <a:lnSpc>
                <a:spcPct val="12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Таблица: Формы библиографического обучения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427775"/>
              </p:ext>
            </p:extLst>
          </p:nvPr>
        </p:nvGraphicFramePr>
        <p:xfrm>
          <a:off x="596900" y="3276600"/>
          <a:ext cx="8128000" cy="313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  <a:gridCol w="2032000"/>
              </a:tblGrid>
              <a:tr h="370840">
                <a:tc gridSpan="4">
                  <a:txBody>
                    <a:bodyPr/>
                    <a:lstStyle/>
                    <a:p>
                      <a:r>
                        <a:rPr lang="ru-RU" b="1" dirty="0" smtClean="0"/>
                        <a:t>По способу передачи</a:t>
                      </a:r>
                      <a:r>
                        <a:rPr lang="ru-RU" b="1" baseline="0" dirty="0" smtClean="0"/>
                        <a:t> информации</a:t>
                      </a:r>
                      <a:endParaRPr lang="ru-RU" b="1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Наглядные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Устные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Печатные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Комплексные</a:t>
                      </a:r>
                      <a:endParaRPr lang="ru-RU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Выставки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Экскурсии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Путеводители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Дни библиографии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Плакаты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Консультации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Памятки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Стенгазеты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Обзоры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Буклеты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Устные журналы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Уроки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23960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234" y="661989"/>
            <a:ext cx="8596668" cy="5319711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5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Наиболее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популярной устной формой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распространения (ББЗ)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являются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библиотечно-библиографические уроки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комплекс теоретического обучения с последующими практическими упражнениями. Уроки должны строиться таким образом, чтобы они были интересны, эмоциональны, доступны по содержанию, и предполагали активное участие самих ребят. Практические задания учащиеся могут выполнять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библиотеке или дома, индивидуально, в парах или в группах по 3-4 человека. </a:t>
            </a:r>
          </a:p>
        </p:txBody>
      </p:sp>
    </p:spTree>
    <p:extLst>
      <p:ext uri="{BB962C8B-B14F-4D97-AF65-F5344CB8AC3E}">
        <p14:creationId xmlns:p14="http://schemas.microsoft.com/office/powerpoint/2010/main" val="3037895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88434" y="1068389"/>
            <a:ext cx="8596668" cy="388077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400" dirty="0" smtClean="0"/>
              <a:t>	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проведении библиотечных уроков обязательно должны соблюдаться определенные требования: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системного подхода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Принцип преемственности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Последовательное усложнение  при подаче материала уроков</a:t>
            </a: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Ориентирование на конкретную возрастную группу читателей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8213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1800" y="609600"/>
            <a:ext cx="8842202" cy="711200"/>
          </a:xfrm>
        </p:spPr>
        <p:txBody>
          <a:bodyPr/>
          <a:lstStyle/>
          <a:p>
            <a:r>
              <a:rPr lang="ru-RU" u="sng" dirty="0" smtClean="0"/>
              <a:t>Основные задачи библиотечного урока:</a:t>
            </a:r>
            <a:endParaRPr lang="ru-RU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525589"/>
            <a:ext cx="8596668" cy="4379911"/>
          </a:xfrm>
        </p:spPr>
        <p:txBody>
          <a:bodyPr>
            <a:noAutofit/>
          </a:bodyPr>
          <a:lstStyle/>
          <a:p>
            <a:pPr algn="just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представление читателям о современных информационных технологиях</a:t>
            </a:r>
          </a:p>
          <a:p>
            <a:pPr algn="just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Научить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читателей самостоятельно производить поиск нужной им информации в различных видах изданий (книгах, периодических изданиях, энциклопедиях и др.) как в библиотеке, так и вне ее</a:t>
            </a:r>
          </a:p>
          <a:p>
            <a:pPr algn="just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Приобщить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читателей к научной, художественной  и энциклопедической литературе и развить навыки самостоятельной работы с ней</a:t>
            </a:r>
          </a:p>
          <a:p>
            <a:pPr algn="just"/>
            <a:r>
              <a:rPr lang="ru-RU" sz="2400" b="1" i="1" dirty="0" smtClean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Развить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укрепить интерес к познанию окружающего мира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3314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	Для каждой возрастной группы читателей определен объем библиотечно-библиографических знаний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77334" y="1676400"/>
            <a:ext cx="8596668" cy="508000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объем знаний  и навыков учащихся 1-4-х классов входят: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просматривать книги при выборе (автор, название, художник)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Знание отдельных элементов книги (обложка, титульный лист, оглавление, иллюстрации и т. д.)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Умение выбирать и читать нужные книги</a:t>
            </a:r>
          </a:p>
          <a:p>
            <a:pPr>
              <a:lnSpc>
                <a:spcPct val="110000"/>
              </a:lnSpc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Использование выставок, плакатов, альбомов как средств выбора книг для чтения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Учащимся 4-го класса также даются первые сведения о рекомендательных указателях, библиографических списках литературы в энциклопедиях.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76239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791</TotalTime>
  <Words>605</Words>
  <Application>Microsoft Office PowerPoint</Application>
  <PresentationFormat>Широкоэкранный</PresentationFormat>
  <Paragraphs>183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Arial</vt:lpstr>
      <vt:lpstr>Times New Roman</vt:lpstr>
      <vt:lpstr>Trebuchet MS</vt:lpstr>
      <vt:lpstr>Wingdings 3</vt:lpstr>
      <vt:lpstr>Грань</vt:lpstr>
      <vt:lpstr>Межпоселенческая центральная библиотека Нижнеудинского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Основные задачи библиотечного урока:</vt:lpstr>
      <vt:lpstr>  Для каждой возрастной группы читателей определен объем библиотечно-библиографических знаний</vt:lpstr>
      <vt:lpstr>В объем знаний и навыков учащихся 5-6-х классов входят:</vt:lpstr>
      <vt:lpstr>Презентация PowerPoint</vt:lpstr>
      <vt:lpstr>Презентация PowerPoint</vt:lpstr>
      <vt:lpstr>Презентация PowerPoint</vt:lpstr>
      <vt:lpstr>Примерная программа библиотечно-библиографических занятий: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Ожидаемые результаты реализации системы уроков:</vt:lpstr>
      <vt:lpstr>Нестандартные формы библиотечных уроков и примерные темы к ним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Windows User</dc:creator>
  <cp:lastModifiedBy>Windows User</cp:lastModifiedBy>
  <cp:revision>50</cp:revision>
  <dcterms:created xsi:type="dcterms:W3CDTF">2021-04-23T06:39:38Z</dcterms:created>
  <dcterms:modified xsi:type="dcterms:W3CDTF">2021-04-30T04:38:39Z</dcterms:modified>
</cp:coreProperties>
</file>